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33"/>
  </p:notesMasterIdLst>
  <p:sldIdLst>
    <p:sldId id="256" r:id="rId2"/>
    <p:sldId id="257" r:id="rId3"/>
    <p:sldId id="259" r:id="rId4"/>
    <p:sldId id="258" r:id="rId5"/>
    <p:sldId id="260" r:id="rId6"/>
    <p:sldId id="261" r:id="rId7"/>
    <p:sldId id="262" r:id="rId8"/>
    <p:sldId id="263" r:id="rId9"/>
    <p:sldId id="267" r:id="rId10"/>
    <p:sldId id="268" r:id="rId11"/>
    <p:sldId id="276" r:id="rId12"/>
    <p:sldId id="269" r:id="rId13"/>
    <p:sldId id="270" r:id="rId14"/>
    <p:sldId id="271" r:id="rId15"/>
    <p:sldId id="272" r:id="rId16"/>
    <p:sldId id="274" r:id="rId17"/>
    <p:sldId id="277" r:id="rId18"/>
    <p:sldId id="278" r:id="rId19"/>
    <p:sldId id="279" r:id="rId20"/>
    <p:sldId id="280" r:id="rId21"/>
    <p:sldId id="282" r:id="rId22"/>
    <p:sldId id="281" r:id="rId23"/>
    <p:sldId id="283" r:id="rId24"/>
    <p:sldId id="285" r:id="rId25"/>
    <p:sldId id="284" r:id="rId26"/>
    <p:sldId id="275" r:id="rId27"/>
    <p:sldId id="286" r:id="rId28"/>
    <p:sldId id="287" r:id="rId29"/>
    <p:sldId id="288" r:id="rId30"/>
    <p:sldId id="289" r:id="rId31"/>
    <p:sldId id="290" r:id="rId32"/>
  </p:sldIdLst>
  <p:sldSz cx="12192000" cy="6858000"/>
  <p:notesSz cx="6742113" cy="9875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29"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8971" y="0"/>
            <a:ext cx="2921582" cy="495507"/>
          </a:xfrm>
          <a:prstGeom prst="rect">
            <a:avLst/>
          </a:prstGeom>
        </p:spPr>
        <p:txBody>
          <a:bodyPr vert="horz" lIns="91440" tIns="45720" rIns="91440" bIns="45720" rtlCol="0"/>
          <a:lstStyle>
            <a:lvl1pPr algn="r">
              <a:defRPr sz="1200"/>
            </a:lvl1pPr>
          </a:lstStyle>
          <a:p>
            <a:fld id="{C53721C3-5838-4599-AF27-81120128BDFB}" type="datetimeFigureOut">
              <a:rPr lang="fr-FR" smtClean="0"/>
              <a:t>12/12/2025</a:t>
            </a:fld>
            <a:endParaRPr lang="fr-FR"/>
          </a:p>
        </p:txBody>
      </p:sp>
      <p:sp>
        <p:nvSpPr>
          <p:cNvPr id="4" name="Espace réservé de l'image des diapositives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4212" y="4752747"/>
            <a:ext cx="5393690" cy="388861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80333"/>
            <a:ext cx="2921582" cy="49550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8971" y="9380333"/>
            <a:ext cx="2921582" cy="495506"/>
          </a:xfrm>
          <a:prstGeom prst="rect">
            <a:avLst/>
          </a:prstGeom>
        </p:spPr>
        <p:txBody>
          <a:bodyPr vert="horz" lIns="91440" tIns="45720" rIns="91440" bIns="45720" rtlCol="0" anchor="b"/>
          <a:lstStyle>
            <a:lvl1pPr algn="r">
              <a:defRPr sz="1200"/>
            </a:lvl1pPr>
          </a:lstStyle>
          <a:p>
            <a:fld id="{A51A5D4F-2CF2-452B-9E65-FD59024F3436}" type="slidenum">
              <a:rPr lang="fr-FR" smtClean="0"/>
              <a:t>‹N°›</a:t>
            </a:fld>
            <a:endParaRPr lang="fr-FR"/>
          </a:p>
        </p:txBody>
      </p:sp>
    </p:spTree>
    <p:extLst>
      <p:ext uri="{BB962C8B-B14F-4D97-AF65-F5344CB8AC3E}">
        <p14:creationId xmlns:p14="http://schemas.microsoft.com/office/powerpoint/2010/main" val="343855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a:t>
            </a:fld>
            <a:endParaRPr lang="fr-FR"/>
          </a:p>
        </p:txBody>
      </p:sp>
    </p:spTree>
    <p:extLst>
      <p:ext uri="{BB962C8B-B14F-4D97-AF65-F5344CB8AC3E}">
        <p14:creationId xmlns:p14="http://schemas.microsoft.com/office/powerpoint/2010/main" val="104476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bloc est </a:t>
            </a:r>
            <a:r>
              <a:rPr lang="fr-FR" b="1" dirty="0"/>
              <a:t>entièrement dynamique</a:t>
            </a:r>
            <a:r>
              <a:rPr lang="fr-FR" dirty="0"/>
              <a:t> :</a:t>
            </a:r>
            <a:br>
              <a:rPr lang="fr-FR" dirty="0"/>
            </a:br>
            <a:endParaRPr lang="fr-FR" dirty="0"/>
          </a:p>
          <a:p>
            <a:r>
              <a:rPr lang="fr-FR" dirty="0"/>
              <a:t>'</a:t>
            </a:r>
            <a:r>
              <a:rPr lang="fr-FR" dirty="0" err="1"/>
              <a:t>post_type</a:t>
            </a:r>
            <a:r>
              <a:rPr lang="fr-FR" dirty="0"/>
              <a:t>' =&gt; '</a:t>
            </a:r>
            <a:r>
              <a:rPr lang="fr-FR" dirty="0" err="1"/>
              <a:t>product</a:t>
            </a:r>
            <a:r>
              <a:rPr lang="fr-FR" dirty="0"/>
              <a:t>’ : on veut </a:t>
            </a:r>
            <a:r>
              <a:rPr lang="fr-FR" dirty="0" err="1"/>
              <a:t>récuperer</a:t>
            </a:r>
            <a:r>
              <a:rPr lang="fr-FR" dirty="0"/>
              <a:t> les produits WooCommerce</a:t>
            </a:r>
          </a:p>
          <a:p>
            <a:r>
              <a:rPr lang="fr-FR" dirty="0"/>
              <a:t>'</a:t>
            </a:r>
            <a:r>
              <a:rPr lang="fr-FR" dirty="0" err="1"/>
              <a:t>posts_per_page</a:t>
            </a:r>
            <a:r>
              <a:rPr lang="fr-FR" dirty="0"/>
              <a:t>' =&gt; 3 : limite à 3</a:t>
            </a:r>
          </a:p>
          <a:p>
            <a:r>
              <a:rPr lang="fr-FR" dirty="0"/>
              <a:t>'</a:t>
            </a:r>
            <a:r>
              <a:rPr lang="fr-FR" dirty="0" err="1"/>
              <a:t>orderby</a:t>
            </a:r>
            <a:r>
              <a:rPr lang="fr-FR" dirty="0"/>
              <a:t>' =&gt; ‘</a:t>
            </a:r>
            <a:r>
              <a:rPr lang="fr-FR" dirty="0" err="1"/>
              <a:t>post_date</a:t>
            </a:r>
            <a:r>
              <a:rPr lang="fr-FR" dirty="0"/>
              <a:t>’ : trier par date</a:t>
            </a:r>
          </a:p>
          <a:p>
            <a:r>
              <a:rPr lang="fr-FR" dirty="0"/>
              <a:t>'</a:t>
            </a:r>
            <a:r>
              <a:rPr lang="fr-FR" dirty="0" err="1"/>
              <a:t>order</a:t>
            </a:r>
            <a:r>
              <a:rPr lang="fr-FR" dirty="0"/>
              <a:t>' =&gt; 'DESC’ : classe les produits par date </a:t>
            </a:r>
          </a:p>
          <a:p>
            <a:endParaRPr lang="fr-FR" dirty="0"/>
          </a:p>
          <a:p>
            <a:r>
              <a:rPr lang="fr-FR" dirty="0" err="1"/>
              <a:t>WP_Query</a:t>
            </a:r>
            <a:r>
              <a:rPr lang="fr-FR" dirty="0"/>
              <a:t> est la classe WordPress permettant de faire des instances de requêtes personnalisées.</a:t>
            </a:r>
          </a:p>
          <a:p>
            <a:r>
              <a:rPr lang="fr-FR" dirty="0"/>
              <a:t>On lui passe $args pour construire la requête.</a:t>
            </a:r>
          </a:p>
          <a:p>
            <a:r>
              <a:rPr lang="fr-FR" dirty="0"/>
              <a:t>La variable $</a:t>
            </a:r>
            <a:r>
              <a:rPr lang="fr-FR" dirty="0" err="1"/>
              <a:t>loop</a:t>
            </a:r>
            <a:r>
              <a:rPr lang="fr-FR" dirty="0"/>
              <a:t> contient maintenant </a:t>
            </a:r>
            <a:r>
              <a:rPr lang="fr-FR" b="1" dirty="0"/>
              <a:t>la liste des produits trouvés</a:t>
            </a:r>
            <a:r>
              <a:rPr lang="fr-FR" dirty="0"/>
              <a:t>, prêts à être parcourus.</a:t>
            </a:r>
          </a:p>
          <a:p>
            <a:endParaRPr lang="fr-FR" dirty="0"/>
          </a:p>
          <a:p>
            <a:r>
              <a:rPr lang="fr-FR" dirty="0" err="1"/>
              <a:t>have_posts</a:t>
            </a:r>
            <a:r>
              <a:rPr lang="fr-FR" dirty="0"/>
              <a:t>() vérifie s’il existe au moins un produit correspondant aux critères.</a:t>
            </a:r>
          </a:p>
          <a:p>
            <a:r>
              <a:rPr lang="fr-FR" dirty="0"/>
              <a:t>Cela évite d’afficher un bloc vide en cas d’absence de produits.</a:t>
            </a:r>
          </a:p>
          <a:p>
            <a:endParaRPr lang="fr-FR" dirty="0"/>
          </a:p>
          <a:p>
            <a:r>
              <a:rPr lang="fr-FR" b="1" dirty="0"/>
              <a:t>Chaque tour de boucle génère une carte produit complète</a:t>
            </a:r>
            <a:r>
              <a:rPr lang="fr-FR" dirty="0"/>
              <a:t>, sans écrire un seul élément en dur.</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11</a:t>
            </a:fld>
            <a:endParaRPr lang="fr-FR"/>
          </a:p>
        </p:txBody>
      </p:sp>
    </p:spTree>
    <p:extLst>
      <p:ext uri="{BB962C8B-B14F-4D97-AF65-F5344CB8AC3E}">
        <p14:creationId xmlns:p14="http://schemas.microsoft.com/office/powerpoint/2010/main" val="309107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1" i="0" u="none" strike="noStrike" baseline="0" dirty="0">
                <a:solidFill>
                  <a:srgbClr val="000000"/>
                </a:solidFill>
                <a:latin typeface="Calibri" panose="020F0502020204030204" pitchFamily="34" charset="0"/>
              </a:rPr>
              <a:t>dossier dédié </a:t>
            </a:r>
            <a:r>
              <a:rPr lang="fr-FR" sz="1800" b="0" i="0" u="none" strike="noStrike" baseline="0" dirty="0">
                <a:solidFill>
                  <a:srgbClr val="000000"/>
                </a:solidFill>
                <a:latin typeface="Calibri" panose="020F0502020204030204" pitchFamily="34" charset="0"/>
              </a:rPr>
              <a:t>dans lequel j’ai regroupé l’ensemble de ces fichiers : main.css et variable.css (espacements, couleurs, police </a:t>
            </a:r>
            <a:r>
              <a:rPr lang="fr-FR" sz="1800" b="0" i="0" u="none" strike="noStrike" baseline="0" dirty="0" err="1">
                <a:solidFill>
                  <a:srgbClr val="000000"/>
                </a:solidFill>
                <a:latin typeface="Calibri" panose="020F0502020204030204" pitchFamily="34" charset="0"/>
              </a:rPr>
              <a:t>etc</a:t>
            </a:r>
            <a:r>
              <a:rPr lang="fr-FR" sz="1800" b="0" i="0" u="none" strike="noStrike" baseline="0" dirty="0">
                <a:solidFill>
                  <a:srgbClr val="000000"/>
                </a:solidFill>
                <a:latin typeface="Calibri" panose="020F0502020204030204" pitchFamily="34" charset="0"/>
              </a:rPr>
              <a:t>)</a:t>
            </a:r>
          </a:p>
          <a:p>
            <a:r>
              <a:rPr lang="fr-FR" sz="1800" b="0" i="0" u="none" strike="noStrike" baseline="0" dirty="0" err="1">
                <a:solidFill>
                  <a:srgbClr val="000000"/>
                </a:solidFill>
                <a:latin typeface="Calibri" panose="020F0502020204030204" pitchFamily="34" charset="0"/>
              </a:rPr>
              <a:t>Overflow</a:t>
            </a:r>
            <a:r>
              <a:rPr lang="fr-FR" sz="1800" b="0" i="0" u="none" strike="noStrike" baseline="0" dirty="0">
                <a:solidFill>
                  <a:srgbClr val="000000"/>
                </a:solidFill>
                <a:latin typeface="Calibri" panose="020F0502020204030204" pitchFamily="34" charset="0"/>
              </a:rPr>
              <a:t> : </a:t>
            </a:r>
            <a:r>
              <a:rPr lang="fr-FR" sz="1800" b="0" i="0" u="none" strike="noStrike" baseline="0" dirty="0" err="1">
                <a:solidFill>
                  <a:srgbClr val="000000"/>
                </a:solidFill>
                <a:latin typeface="Calibri" panose="020F0502020204030204" pitchFamily="34" charset="0"/>
              </a:rPr>
              <a:t>evite</a:t>
            </a:r>
            <a:r>
              <a:rPr lang="fr-FR" sz="1800" b="0" i="0" u="none" strike="noStrike" baseline="0" dirty="0">
                <a:solidFill>
                  <a:srgbClr val="000000"/>
                </a:solidFill>
                <a:latin typeface="Calibri" panose="020F0502020204030204" pitchFamily="34" charset="0"/>
              </a:rPr>
              <a:t> le débordement </a:t>
            </a:r>
          </a:p>
          <a:p>
            <a:r>
              <a:rPr lang="fr-FR" sz="1800" b="0" i="0" u="none" strike="noStrike" baseline="0" dirty="0">
                <a:solidFill>
                  <a:srgbClr val="000000"/>
                </a:solidFill>
                <a:latin typeface="Calibri" panose="020F0502020204030204" pitchFamily="34" charset="0"/>
              </a:rPr>
              <a:t>Display : Conteneur flexible, permet de disposer facilement les éléments internes</a:t>
            </a:r>
          </a:p>
          <a:p>
            <a:r>
              <a:rPr lang="fr-FR" sz="1800" b="0" i="0" u="none" strike="noStrike" baseline="0" dirty="0" err="1">
                <a:solidFill>
                  <a:srgbClr val="000000"/>
                </a:solidFill>
                <a:latin typeface="Calibri" panose="020F0502020204030204" pitchFamily="34" charset="0"/>
              </a:rPr>
              <a:t>Align</a:t>
            </a:r>
            <a:r>
              <a:rPr lang="fr-FR" sz="1800" b="0" i="0" u="none" strike="noStrike" baseline="0" dirty="0">
                <a:solidFill>
                  <a:srgbClr val="000000"/>
                </a:solidFill>
                <a:latin typeface="Calibri" panose="020F0502020204030204" pitchFamily="34" charset="0"/>
              </a:rPr>
              <a:t>-items : Centre horizontalement le contenu interne</a:t>
            </a:r>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12</a:t>
            </a:fld>
            <a:endParaRPr lang="fr-FR"/>
          </a:p>
        </p:txBody>
      </p:sp>
    </p:spTree>
    <p:extLst>
      <p:ext uri="{BB962C8B-B14F-4D97-AF65-F5344CB8AC3E}">
        <p14:creationId xmlns:p14="http://schemas.microsoft.com/office/powerpoint/2010/main" val="353109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1" i="0" u="none" strike="noStrike" baseline="0" dirty="0">
                <a:solidFill>
                  <a:srgbClr val="000000"/>
                </a:solidFill>
                <a:latin typeface="Calibri" panose="020F0502020204030204" pitchFamily="34" charset="0"/>
              </a:rPr>
              <a:t>DOM </a:t>
            </a:r>
            <a:r>
              <a:rPr lang="fr-FR" sz="1800" b="0" i="0" u="none" strike="noStrike" baseline="0" dirty="0">
                <a:solidFill>
                  <a:srgbClr val="000000"/>
                </a:solidFill>
                <a:latin typeface="Calibri" panose="020F0502020204030204" pitchFamily="34" charset="0"/>
              </a:rPr>
              <a:t>(Document Object Model). C’est l’objet principal à partir duquel il est possible d’accéder et de manipuler tous les éléments du site. </a:t>
            </a:r>
          </a:p>
          <a:p>
            <a:pPr algn="l"/>
            <a:endParaRPr lang="fr-FR" sz="1800" b="0" i="0" u="none" strike="noStrike" baseline="0" dirty="0">
              <a:solidFill>
                <a:srgbClr val="000000"/>
              </a:solidFill>
              <a:latin typeface="Calibri" panose="020F0502020204030204" pitchFamily="34" charset="0"/>
            </a:endParaRPr>
          </a:p>
          <a:p>
            <a:r>
              <a:rPr lang="fr-FR" sz="1800" b="1" i="0" u="none" strike="noStrike" baseline="0" dirty="0">
                <a:solidFill>
                  <a:srgbClr val="000000"/>
                </a:solidFill>
                <a:latin typeface="Calibri" panose="020F0502020204030204" pitchFamily="34" charset="0"/>
              </a:rPr>
              <a:t>“</a:t>
            </a:r>
            <a:r>
              <a:rPr lang="fr-FR" sz="1800" b="1" i="0" u="none" strike="noStrike" baseline="0" dirty="0" err="1">
                <a:solidFill>
                  <a:srgbClr val="000000"/>
                </a:solidFill>
                <a:latin typeface="Calibri" panose="020F0502020204030204" pitchFamily="34" charset="0"/>
              </a:rPr>
              <a:t>DOMContentLoaded</a:t>
            </a:r>
            <a:r>
              <a:rPr lang="fr-FR" sz="1800" b="1" i="0" u="none" strike="noStrike" baseline="0" dirty="0">
                <a:solidFill>
                  <a:srgbClr val="000000"/>
                </a:solidFill>
                <a:latin typeface="Calibri" panose="020F0502020204030204" pitchFamily="34" charset="0"/>
              </a:rPr>
              <a:t>” </a:t>
            </a:r>
            <a:r>
              <a:rPr lang="fr-FR" sz="1800" b="0" i="0" u="none" strike="noStrike" baseline="0" dirty="0">
                <a:solidFill>
                  <a:srgbClr val="000000"/>
                </a:solidFill>
                <a:latin typeface="Calibri" panose="020F0502020204030204" pitchFamily="34" charset="0"/>
              </a:rPr>
              <a:t>se déclenche lorsque le contenu HTML est entièrement chargé et analysé, mais avant le chargement complet des images et des feuilles de style. </a:t>
            </a:r>
          </a:p>
          <a:p>
            <a:endParaRPr lang="fr-FR" dirty="0"/>
          </a:p>
          <a:p>
            <a:pPr algn="l"/>
            <a:endParaRPr lang="fr-FR" sz="1800" b="0" i="0" u="none" strike="noStrike" baseline="0" dirty="0">
              <a:solidFill>
                <a:srgbClr val="000000"/>
              </a:solidFill>
            </a:endParaRPr>
          </a:p>
          <a:p>
            <a:r>
              <a:rPr lang="fr-FR" sz="1800" b="1" i="0" u="none" strike="noStrike" baseline="0" dirty="0">
                <a:solidFill>
                  <a:srgbClr val="000000"/>
                </a:solidFill>
              </a:rPr>
              <a:t>ES6 </a:t>
            </a:r>
            <a:r>
              <a:rPr lang="fr-FR" sz="1800" b="0" i="0" u="none" strike="noStrike" baseline="0" dirty="0">
                <a:solidFill>
                  <a:srgbClr val="000000"/>
                </a:solidFill>
              </a:rPr>
              <a:t>(JavaScript 2015). ES2025 en Juin 2025. (</a:t>
            </a:r>
            <a:r>
              <a:rPr lang="fr-FR" sz="1800" b="0" i="0" u="none" strike="noStrike" baseline="0" dirty="0" err="1">
                <a:solidFill>
                  <a:srgbClr val="000000"/>
                </a:solidFill>
              </a:rPr>
              <a:t>ECMAScript</a:t>
            </a:r>
            <a:r>
              <a:rPr lang="fr-FR" sz="1800" b="0" i="0" u="none" strike="noStrike" baseline="0" dirty="0">
                <a:solidFill>
                  <a:srgbClr val="000000"/>
                </a:solidFill>
              </a:rPr>
              <a:t>) un standard de langage de programmation de type script</a:t>
            </a:r>
          </a:p>
          <a:p>
            <a:endParaRPr lang="fr-FR" sz="1800" b="0" i="0" u="none" strike="noStrike" baseline="0" dirty="0">
              <a:solidFill>
                <a:srgbClr val="000000"/>
              </a:solidFill>
            </a:endParaRPr>
          </a:p>
          <a:p>
            <a:pPr algn="l"/>
            <a:r>
              <a:rPr lang="fr-FR" sz="1800" b="0" i="0" u="none" strike="noStrike" baseline="0" dirty="0" err="1">
                <a:solidFill>
                  <a:srgbClr val="000000"/>
                </a:solidFill>
              </a:rPr>
              <a:t>Evement</a:t>
            </a:r>
            <a:r>
              <a:rPr lang="fr-FR" sz="1800" b="0" i="0" u="none" strike="noStrike" baseline="0" dirty="0">
                <a:solidFill>
                  <a:srgbClr val="000000"/>
                </a:solidFill>
              </a:rPr>
              <a:t> du header : </a:t>
            </a:r>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Elle permet d’initialiser les interactions liées à l’en-tête du site, telles que l’ouverture du </a:t>
            </a:r>
            <a:r>
              <a:rPr lang="fr-FR" sz="1800" b="1" i="0" u="none" strike="noStrike" baseline="0" dirty="0">
                <a:solidFill>
                  <a:srgbClr val="000000"/>
                </a:solidFill>
                <a:latin typeface="Calibri" panose="020F0502020204030204" pitchFamily="34" charset="0"/>
              </a:rPr>
              <a:t>menu burger</a:t>
            </a:r>
            <a:r>
              <a:rPr lang="fr-FR" sz="1800" b="0" i="0" u="none" strike="noStrike" baseline="0" dirty="0">
                <a:solidFill>
                  <a:srgbClr val="000000"/>
                </a:solidFill>
                <a:latin typeface="Calibri" panose="020F0502020204030204" pitchFamily="34" charset="0"/>
              </a:rPr>
              <a:t>, la gestion de la </a:t>
            </a:r>
            <a:r>
              <a:rPr lang="fr-FR" sz="1800" b="1" i="0" u="none" strike="noStrike" baseline="0" dirty="0">
                <a:solidFill>
                  <a:srgbClr val="000000"/>
                </a:solidFill>
                <a:latin typeface="Calibri" panose="020F0502020204030204" pitchFamily="34" charset="0"/>
              </a:rPr>
              <a:t>barre de recherche </a:t>
            </a:r>
            <a:endParaRPr lang="fr-FR" sz="1800" b="0" i="0" u="none" strike="noStrike" baseline="0" dirty="0">
              <a:solidFill>
                <a:srgbClr val="000000"/>
              </a:solidFill>
              <a:latin typeface="Calibri" panose="020F0502020204030204" pitchFamily="34" charset="0"/>
            </a:endParaRPr>
          </a:p>
          <a:p>
            <a:endParaRPr lang="fr-FR" sz="1800" b="0" i="0" u="none" strike="noStrike" baseline="0" dirty="0">
              <a:solidFill>
                <a:srgbClr val="000000"/>
              </a:solidFill>
            </a:endParaRPr>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13</a:t>
            </a:fld>
            <a:endParaRPr lang="fr-FR"/>
          </a:p>
        </p:txBody>
      </p:sp>
    </p:spTree>
    <p:extLst>
      <p:ext uri="{BB962C8B-B14F-4D97-AF65-F5344CB8AC3E}">
        <p14:creationId xmlns:p14="http://schemas.microsoft.com/office/powerpoint/2010/main" val="1423735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dirty="0"/>
              <a:t>Fonction de rappel : Callback est une fonction passé en argument a une autre fonction, qui est </a:t>
            </a:r>
            <a:r>
              <a:rPr lang="fr-FR" b="1" dirty="0" err="1"/>
              <a:t>éxecuter</a:t>
            </a:r>
            <a:r>
              <a:rPr lang="fr-FR" b="1" dirty="0"/>
              <a:t> au plus tard (la au click)</a:t>
            </a:r>
          </a:p>
          <a:p>
            <a:pPr algn="l"/>
            <a:endParaRPr lang="fr-FR" b="1" dirty="0"/>
          </a:p>
          <a:p>
            <a:pPr algn="l"/>
            <a:r>
              <a:rPr lang="fr-FR" b="1" dirty="0"/>
              <a:t>Constantes : </a:t>
            </a:r>
            <a:r>
              <a:rPr lang="fr-FR" sz="1800" b="0" i="0" u="none" strike="noStrike" baseline="0" dirty="0">
                <a:solidFill>
                  <a:srgbClr val="000000"/>
                </a:solidFill>
                <a:latin typeface="Calibri" panose="020F0502020204030204" pitchFamily="34" charset="0"/>
              </a:rPr>
              <a:t>Elles permettent d’identifier les éléments sur lesquels on souhaite appliquer des actions ou des modifications. </a:t>
            </a:r>
          </a:p>
          <a:p>
            <a:endParaRPr lang="fr-FR" dirty="0"/>
          </a:p>
          <a:p>
            <a:r>
              <a:rPr lang="fr-FR" dirty="0"/>
              <a:t>If : Cela évite d’éventuelles erreurs d’exécution.</a:t>
            </a:r>
          </a:p>
          <a:p>
            <a:endParaRPr lang="fr-FR" dirty="0"/>
          </a:p>
          <a:p>
            <a:r>
              <a:rPr lang="fr-FR" dirty="0"/>
              <a:t>Activation du menu burger : Modification de l’apparence de l’icone burger pour permettre l’ouverture </a:t>
            </a:r>
          </a:p>
          <a:p>
            <a:endParaRPr lang="fr-FR" dirty="0"/>
          </a:p>
          <a:p>
            <a:r>
              <a:rPr lang="fr-FR" dirty="0"/>
              <a:t>Ouverture de la </a:t>
            </a:r>
            <a:r>
              <a:rPr lang="fr-FR" dirty="0" err="1"/>
              <a:t>nav</a:t>
            </a:r>
            <a:r>
              <a:rPr lang="fr-FR" dirty="0"/>
              <a:t> : Permet d’afficher ou de masquer le menu lors de l’interaction avec le bouton burger</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14</a:t>
            </a:fld>
            <a:endParaRPr lang="fr-FR"/>
          </a:p>
        </p:txBody>
      </p:sp>
    </p:spTree>
    <p:extLst>
      <p:ext uri="{BB962C8B-B14F-4D97-AF65-F5344CB8AC3E}">
        <p14:creationId xmlns:p14="http://schemas.microsoft.com/office/powerpoint/2010/main" val="3282870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Echanger la petite photo avec la grande</a:t>
            </a:r>
          </a:p>
          <a:p>
            <a:r>
              <a:rPr lang="fr-FR" sz="1800" b="0" i="0" u="none" strike="noStrike" baseline="0" dirty="0">
                <a:solidFill>
                  <a:srgbClr val="000000"/>
                </a:solidFill>
                <a:latin typeface="Calibri" panose="020F0502020204030204" pitchFamily="34" charset="0"/>
              </a:rPr>
              <a:t>Cette vérification permet d’</a:t>
            </a:r>
            <a:r>
              <a:rPr lang="fr-FR" sz="1800" b="1" i="0" u="none" strike="noStrike" baseline="0" dirty="0">
                <a:solidFill>
                  <a:srgbClr val="000000"/>
                </a:solidFill>
                <a:latin typeface="Calibri" panose="020F0502020204030204" pitchFamily="34" charset="0"/>
              </a:rPr>
              <a:t>éviter toute erreur JavaScript </a:t>
            </a:r>
            <a:r>
              <a:rPr lang="fr-FR" sz="1800" b="0" i="0" u="none" strike="noStrike" baseline="0" dirty="0">
                <a:solidFill>
                  <a:srgbClr val="000000"/>
                </a:solidFill>
                <a:latin typeface="Calibri" panose="020F0502020204030204" pitchFamily="34" charset="0"/>
              </a:rPr>
              <a:t>lors du chargement de la page. </a:t>
            </a:r>
          </a:p>
          <a:p>
            <a:endParaRPr lang="fr-FR" sz="1800" b="0" i="0" u="none" strike="noStrike" baseline="0" dirty="0">
              <a:solidFill>
                <a:srgbClr val="000000"/>
              </a:solidFill>
              <a:latin typeface="Calibri" panose="020F0502020204030204" pitchFamily="34" charset="0"/>
            </a:endParaRPr>
          </a:p>
          <a:p>
            <a:r>
              <a:rPr lang="fr-FR" dirty="0"/>
              <a:t>La méthode </a:t>
            </a:r>
            <a:r>
              <a:rPr lang="fr-FR" dirty="0" err="1"/>
              <a:t>forEach</a:t>
            </a:r>
            <a:r>
              <a:rPr lang="fr-FR" dirty="0"/>
              <a:t> parcourt chaque miniature</a:t>
            </a:r>
          </a:p>
          <a:p>
            <a:r>
              <a:rPr lang="fr-FR" dirty="0" err="1"/>
              <a:t>thumbImg</a:t>
            </a:r>
            <a:r>
              <a:rPr lang="fr-FR" dirty="0"/>
              <a:t> permet de modifier son attribut src pour faire l’échange d’image entre la petite et la grande </a:t>
            </a:r>
          </a:p>
          <a:p>
            <a:endParaRPr lang="fr-FR" dirty="0"/>
          </a:p>
          <a:p>
            <a:r>
              <a:rPr lang="fr-FR" dirty="0" err="1"/>
              <a:t>AddEvenListener</a:t>
            </a:r>
            <a:r>
              <a:rPr lang="fr-FR" dirty="0"/>
              <a:t> au clic le script déclenche le changement dynamique </a:t>
            </a:r>
          </a:p>
          <a:p>
            <a:r>
              <a:rPr lang="fr-FR" dirty="0"/>
              <a:t>If veut dire que si </a:t>
            </a:r>
            <a:r>
              <a:rPr lang="fr-FR" dirty="0" err="1"/>
              <a:t>thumbImg</a:t>
            </a:r>
            <a:r>
              <a:rPr lang="fr-FR" dirty="0"/>
              <a:t> n’existe pas alors on </a:t>
            </a:r>
            <a:r>
              <a:rPr lang="fr-FR" dirty="0" err="1"/>
              <a:t>arrete</a:t>
            </a:r>
            <a:r>
              <a:rPr lang="fr-FR" dirty="0"/>
              <a:t> le code</a:t>
            </a:r>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15</a:t>
            </a:fld>
            <a:endParaRPr lang="fr-FR"/>
          </a:p>
        </p:txBody>
      </p:sp>
    </p:spTree>
    <p:extLst>
      <p:ext uri="{BB962C8B-B14F-4D97-AF65-F5344CB8AC3E}">
        <p14:creationId xmlns:p14="http://schemas.microsoft.com/office/powerpoint/2010/main" val="4288144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a:t>
            </a:r>
            <a:r>
              <a:rPr lang="fr-FR" dirty="0" err="1"/>
              <a:t>php</a:t>
            </a:r>
            <a:r>
              <a:rPr lang="fr-FR" dirty="0"/>
              <a:t> 8.2 malgré que le dernier est le 8.5 sortie le 21/11/2025 reposant sur le CMS (Content Management System) système de gestion de contenu WP pour le back office, </a:t>
            </a:r>
            <a:r>
              <a:rPr lang="fr-FR" dirty="0" err="1"/>
              <a:t>requete</a:t>
            </a:r>
            <a:r>
              <a:rPr lang="fr-FR" dirty="0"/>
              <a:t> PHP, communication avec les fonctions native de WP, création de fonctionnalités personnalisées</a:t>
            </a:r>
          </a:p>
          <a:p>
            <a:r>
              <a:rPr lang="fr-FR" dirty="0"/>
              <a:t>Transformation des fichier HTML en PHP, rendre le site dynamique et évolutif</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16</a:t>
            </a:fld>
            <a:endParaRPr lang="fr-FR"/>
          </a:p>
        </p:txBody>
      </p:sp>
    </p:spTree>
    <p:extLst>
      <p:ext uri="{BB962C8B-B14F-4D97-AF65-F5344CB8AC3E}">
        <p14:creationId xmlns:p14="http://schemas.microsoft.com/office/powerpoint/2010/main" val="212097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Enqueue</a:t>
            </a:r>
            <a:r>
              <a:rPr lang="fr-FR" dirty="0"/>
              <a:t> : charge les fichiers CSS et JS </a:t>
            </a:r>
          </a:p>
          <a:p>
            <a:r>
              <a:rPr lang="fr-FR" dirty="0"/>
              <a:t>Menu : Enregistre les emplacements de menu du thème</a:t>
            </a:r>
          </a:p>
          <a:p>
            <a:r>
              <a:rPr lang="fr-FR" dirty="0" err="1"/>
              <a:t>Woocommerce</a:t>
            </a:r>
            <a:r>
              <a:rPr lang="fr-FR" dirty="0"/>
              <a:t> : Met à jour dynamiquement le compteur du panier, en AJAX (AJAX permet de communiquer avec le serveur sans recharger la page.)</a:t>
            </a:r>
          </a:p>
          <a:p>
            <a:endParaRPr lang="fr-FR" dirty="0"/>
          </a:p>
          <a:p>
            <a:r>
              <a:rPr lang="fr-FR" dirty="0"/>
              <a:t>Personnalisation : produits ciblés (ID 202, 217 et 219) téléverser une image, de saisir un message pour la gravure, de choisir des options supplémentaires (retouche photo, ajout de texte au dos, emballage cadeau, cadre, etc.).</a:t>
            </a:r>
          </a:p>
          <a:p>
            <a:endParaRPr lang="fr-FR" dirty="0"/>
          </a:p>
          <a:p>
            <a:r>
              <a:rPr lang="fr-FR" dirty="0"/>
              <a:t>Button : Permet d’afficher du contenu </a:t>
            </a:r>
            <a:r>
              <a:rPr lang="fr-FR" b="1" dirty="0"/>
              <a:t>juste avant le bouton "Ajouter au panier"</a:t>
            </a:r>
            <a:r>
              <a:rPr lang="fr-FR" dirty="0"/>
              <a:t> sur la fiche produit.</a:t>
            </a:r>
          </a:p>
          <a:p>
            <a:r>
              <a:rPr lang="fr-FR" dirty="0"/>
              <a:t>Validation : Intervient </a:t>
            </a:r>
            <a:r>
              <a:rPr lang="fr-FR" b="1" dirty="0"/>
              <a:t>au moment où le client clique sur “Ajouter au panier”</a:t>
            </a:r>
            <a:r>
              <a:rPr lang="fr-FR" dirty="0"/>
              <a:t>.</a:t>
            </a:r>
            <a:br>
              <a:rPr lang="fr-FR" dirty="0"/>
            </a:br>
            <a:r>
              <a:rPr lang="fr-FR" dirty="0"/>
              <a:t>Ce </a:t>
            </a:r>
            <a:r>
              <a:rPr lang="fr-FR" dirty="0" err="1"/>
              <a:t>hook</a:t>
            </a:r>
            <a:r>
              <a:rPr lang="fr-FR" dirty="0"/>
              <a:t> sert à </a:t>
            </a:r>
            <a:r>
              <a:rPr lang="fr-FR" b="1" dirty="0"/>
              <a:t>valider les données. </a:t>
            </a:r>
            <a:r>
              <a:rPr lang="fr-FR" dirty="0"/>
              <a:t>Il peut </a:t>
            </a:r>
            <a:r>
              <a:rPr lang="fr-FR" b="1" dirty="0"/>
              <a:t>bloquer l’ajout au panier</a:t>
            </a:r>
            <a:r>
              <a:rPr lang="fr-FR" dirty="0"/>
              <a:t> en cas d’erreur.</a:t>
            </a:r>
          </a:p>
          <a:p>
            <a:r>
              <a:rPr lang="fr-FR" dirty="0"/>
              <a:t>Data : Permet d’ajouter des </a:t>
            </a:r>
            <a:r>
              <a:rPr lang="fr-FR" b="1" dirty="0"/>
              <a:t>données personnalisées</a:t>
            </a:r>
            <a:r>
              <a:rPr lang="fr-FR" dirty="0"/>
              <a:t> dans l’item du panier.</a:t>
            </a:r>
          </a:p>
          <a:p>
            <a:r>
              <a:rPr lang="fr-FR" dirty="0" err="1"/>
              <a:t>Totals</a:t>
            </a:r>
            <a:r>
              <a:rPr lang="fr-FR" dirty="0"/>
              <a:t> : S’exécute </a:t>
            </a:r>
            <a:r>
              <a:rPr lang="fr-FR" b="1" dirty="0"/>
              <a:t>juste avant que WooCommerce calcule le prix final du panier</a:t>
            </a:r>
            <a:r>
              <a:rPr lang="fr-FR" dirty="0"/>
              <a:t>.</a:t>
            </a:r>
            <a:br>
              <a:rPr lang="fr-FR" dirty="0"/>
            </a:br>
            <a:r>
              <a:rPr lang="fr-FR" dirty="0"/>
              <a:t>On peut y </a:t>
            </a:r>
            <a:r>
              <a:rPr lang="fr-FR" b="1" dirty="0"/>
              <a:t>modifier le prix du produit</a:t>
            </a:r>
            <a:r>
              <a:rPr lang="fr-FR" dirty="0"/>
              <a:t>, par exemple ajouter les suppléments tarifaires liés aux options.</a:t>
            </a:r>
          </a:p>
          <a:p>
            <a:r>
              <a:rPr lang="fr-FR" dirty="0"/>
              <a:t>Data : Permet d’afficher les </a:t>
            </a:r>
            <a:r>
              <a:rPr lang="fr-FR" b="1" dirty="0"/>
              <a:t>données personnalisées dans le panier.</a:t>
            </a:r>
          </a:p>
          <a:p>
            <a:r>
              <a:rPr lang="fr-FR" b="0" dirty="0"/>
              <a:t>Meta : </a:t>
            </a:r>
            <a:r>
              <a:rPr lang="fr-FR" dirty="0"/>
              <a:t>Ajoute les </a:t>
            </a:r>
            <a:r>
              <a:rPr lang="fr-FR" b="1" dirty="0"/>
              <a:t>mêmes données personnalisées dans la commande finale</a:t>
            </a:r>
            <a:r>
              <a:rPr lang="fr-FR" dirty="0"/>
              <a:t> (côté back-office et dans les emails).</a:t>
            </a:r>
            <a:br>
              <a:rPr lang="fr-FR" dirty="0"/>
            </a:br>
            <a:r>
              <a:rPr lang="fr-FR" dirty="0"/>
              <a:t>Cela garantit que l’artisan retrouve toutes les instructions nécessaires pour réaliser la gravure.</a:t>
            </a:r>
            <a:endParaRPr lang="fr-FR" b="0"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17</a:t>
            </a:fld>
            <a:endParaRPr lang="fr-FR"/>
          </a:p>
        </p:txBody>
      </p:sp>
    </p:spTree>
    <p:extLst>
      <p:ext uri="{BB962C8B-B14F-4D97-AF65-F5344CB8AC3E}">
        <p14:creationId xmlns:p14="http://schemas.microsoft.com/office/powerpoint/2010/main" val="377669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if (</a:t>
            </a:r>
            <a:r>
              <a:rPr lang="fr-FR" b="1" dirty="0" err="1"/>
              <a:t>is_admin</a:t>
            </a:r>
            <a:r>
              <a:rPr lang="fr-FR" b="1" dirty="0"/>
              <a:t>()) { return; }</a:t>
            </a:r>
          </a:p>
          <a:p>
            <a:pPr>
              <a:buFont typeface="Arial" panose="020B0604020202020204" pitchFamily="34" charset="0"/>
              <a:buChar char="•"/>
            </a:pPr>
            <a:r>
              <a:rPr lang="fr-FR" dirty="0"/>
              <a:t>On sort tout de suite si on est dans le </a:t>
            </a:r>
            <a:r>
              <a:rPr lang="fr-FR" b="1" dirty="0"/>
              <a:t>back-office WordPress</a:t>
            </a:r>
            <a:r>
              <a:rPr lang="fr-FR" dirty="0"/>
              <a:t>.</a:t>
            </a:r>
          </a:p>
          <a:p>
            <a:pPr>
              <a:buFont typeface="Arial" panose="020B0604020202020204" pitchFamily="34" charset="0"/>
              <a:buChar char="•"/>
            </a:pPr>
            <a:r>
              <a:rPr lang="fr-FR" dirty="0"/>
              <a:t>Objectif : </a:t>
            </a:r>
            <a:r>
              <a:rPr lang="fr-FR" b="1" dirty="0"/>
              <a:t>ne pas casser</a:t>
            </a:r>
            <a:r>
              <a:rPr lang="fr-FR" dirty="0"/>
              <a:t> les recherches ou listes dans l’admin.</a:t>
            </a:r>
          </a:p>
          <a:p>
            <a:endParaRPr lang="fr-FR" dirty="0"/>
          </a:p>
          <a:p>
            <a:r>
              <a:rPr lang="fr-FR" b="1" dirty="0"/>
              <a:t>if ($</a:t>
            </a:r>
            <a:r>
              <a:rPr lang="fr-FR" b="1" dirty="0" err="1"/>
              <a:t>query</a:t>
            </a:r>
            <a:r>
              <a:rPr lang="fr-FR" b="1" dirty="0"/>
              <a:t>-&gt;</a:t>
            </a:r>
            <a:r>
              <a:rPr lang="fr-FR" b="1" dirty="0" err="1"/>
              <a:t>is_main_query</a:t>
            </a:r>
            <a:r>
              <a:rPr lang="fr-FR" b="1" dirty="0"/>
              <a:t>() &amp;&amp; $</a:t>
            </a:r>
            <a:r>
              <a:rPr lang="fr-FR" b="1" dirty="0" err="1"/>
              <a:t>query</a:t>
            </a:r>
            <a:r>
              <a:rPr lang="fr-FR" b="1" dirty="0"/>
              <a:t>-&gt;</a:t>
            </a:r>
            <a:r>
              <a:rPr lang="fr-FR" b="1" dirty="0" err="1"/>
              <a:t>is_search</a:t>
            </a:r>
            <a:r>
              <a:rPr lang="fr-FR" b="1" dirty="0"/>
              <a:t>()) { ... }</a:t>
            </a:r>
          </a:p>
          <a:p>
            <a:pPr>
              <a:buFont typeface="Arial" panose="020B0604020202020204" pitchFamily="34" charset="0"/>
              <a:buChar char="•"/>
            </a:pPr>
            <a:r>
              <a:rPr lang="fr-FR" dirty="0" err="1"/>
              <a:t>is_main_query</a:t>
            </a:r>
            <a:r>
              <a:rPr lang="fr-FR" dirty="0"/>
              <a:t>() : on vérifie qu’on est sur la </a:t>
            </a:r>
            <a:r>
              <a:rPr lang="fr-FR" b="1" dirty="0"/>
              <a:t>requête principale de la page</a:t>
            </a:r>
            <a:r>
              <a:rPr lang="fr-FR" dirty="0"/>
              <a:t>, pas une requête secondaire (widget, bloc, etc.).</a:t>
            </a:r>
          </a:p>
          <a:p>
            <a:pPr>
              <a:buFont typeface="Arial" panose="020B0604020202020204" pitchFamily="34" charset="0"/>
              <a:buChar char="•"/>
            </a:pPr>
            <a:r>
              <a:rPr lang="fr-FR" dirty="0" err="1"/>
              <a:t>is_search</a:t>
            </a:r>
            <a:r>
              <a:rPr lang="fr-FR" dirty="0"/>
              <a:t>() : on ne cible que les </a:t>
            </a:r>
            <a:r>
              <a:rPr lang="fr-FR" b="1" dirty="0"/>
              <a:t>pages de recherche</a:t>
            </a:r>
            <a:r>
              <a:rPr lang="fr-FR" dirty="0"/>
              <a:t> (?s=mot-clé).</a:t>
            </a:r>
          </a:p>
          <a:p>
            <a:endParaRPr lang="fr-FR" dirty="0"/>
          </a:p>
          <a:p>
            <a:r>
              <a:rPr lang="fr-FR" b="1" dirty="0"/>
              <a:t>$</a:t>
            </a:r>
            <a:r>
              <a:rPr lang="fr-FR" b="1" dirty="0" err="1"/>
              <a:t>query</a:t>
            </a:r>
            <a:r>
              <a:rPr lang="fr-FR" b="1" dirty="0"/>
              <a:t>-&gt;set('</a:t>
            </a:r>
            <a:r>
              <a:rPr lang="fr-FR" b="1" dirty="0" err="1"/>
              <a:t>post_type</a:t>
            </a:r>
            <a:r>
              <a:rPr lang="fr-FR" b="1" dirty="0"/>
              <a:t>', ['post', '</a:t>
            </a:r>
            <a:r>
              <a:rPr lang="fr-FR" b="1" dirty="0" err="1"/>
              <a:t>product</a:t>
            </a:r>
            <a:r>
              <a:rPr lang="fr-FR" b="1" dirty="0"/>
              <a:t>']);</a:t>
            </a:r>
          </a:p>
          <a:p>
            <a:pPr>
              <a:buFont typeface="Arial" panose="020B0604020202020204" pitchFamily="34" charset="0"/>
              <a:buChar char="•"/>
            </a:pPr>
            <a:r>
              <a:rPr lang="fr-FR" dirty="0"/>
              <a:t>On indique à WordPress de ne chercher que dans :</a:t>
            </a:r>
          </a:p>
          <a:p>
            <a:pPr marL="742950" lvl="1" indent="-285750">
              <a:buFont typeface="Arial" panose="020B0604020202020204" pitchFamily="34" charset="0"/>
              <a:buChar char="•"/>
            </a:pPr>
            <a:r>
              <a:rPr lang="fr-FR" dirty="0"/>
              <a:t>les </a:t>
            </a:r>
            <a:r>
              <a:rPr lang="fr-FR" b="1" dirty="0"/>
              <a:t>articles de blog</a:t>
            </a:r>
            <a:r>
              <a:rPr lang="fr-FR" dirty="0"/>
              <a:t> (post)</a:t>
            </a:r>
          </a:p>
          <a:p>
            <a:pPr marL="742950" lvl="1" indent="-285750">
              <a:buFont typeface="Arial" panose="020B0604020202020204" pitchFamily="34" charset="0"/>
              <a:buChar char="•"/>
            </a:pPr>
            <a:r>
              <a:rPr lang="fr-FR" dirty="0"/>
              <a:t>les </a:t>
            </a:r>
            <a:r>
              <a:rPr lang="fr-FR" b="1" dirty="0"/>
              <a:t>produits WooCommerce</a:t>
            </a:r>
            <a:r>
              <a:rPr lang="fr-FR" dirty="0"/>
              <a:t> (</a:t>
            </a:r>
            <a:r>
              <a:rPr lang="fr-FR" dirty="0" err="1"/>
              <a:t>product</a:t>
            </a:r>
            <a:r>
              <a:rPr lang="fr-FR" dirty="0"/>
              <a:t>)</a:t>
            </a:r>
          </a:p>
          <a:p>
            <a:pPr>
              <a:buFont typeface="Arial" panose="020B0604020202020204" pitchFamily="34" charset="0"/>
              <a:buChar char="•"/>
            </a:pPr>
            <a:r>
              <a:rPr lang="fr-FR" dirty="0"/>
              <a:t>Donc, </a:t>
            </a:r>
            <a:r>
              <a:rPr lang="fr-FR" b="1" dirty="0"/>
              <a:t>si un visiteur cherche “gravure bois”</a:t>
            </a:r>
            <a:r>
              <a:rPr lang="fr-FR" dirty="0"/>
              <a:t>, il peut tomber sur :</a:t>
            </a:r>
          </a:p>
          <a:p>
            <a:pPr marL="742950" lvl="1" indent="-285750">
              <a:buFont typeface="Arial" panose="020B0604020202020204" pitchFamily="34" charset="0"/>
              <a:buChar char="•"/>
            </a:pPr>
            <a:r>
              <a:rPr lang="fr-FR" dirty="0"/>
              <a:t>un article de blog qui parle de gravure,</a:t>
            </a:r>
          </a:p>
          <a:p>
            <a:pPr marL="742950" lvl="1" indent="-285750">
              <a:buFont typeface="Arial" panose="020B0604020202020204" pitchFamily="34" charset="0"/>
              <a:buChar char="•"/>
            </a:pPr>
            <a:r>
              <a:rPr lang="fr-FR" dirty="0"/>
              <a:t>un produit gravé en boutique.</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18</a:t>
            </a:fld>
            <a:endParaRPr lang="fr-FR"/>
          </a:p>
        </p:txBody>
      </p:sp>
    </p:spTree>
    <p:extLst>
      <p:ext uri="{BB962C8B-B14F-4D97-AF65-F5344CB8AC3E}">
        <p14:creationId xmlns:p14="http://schemas.microsoft.com/office/powerpoint/2010/main" val="233919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is_search</a:t>
            </a:r>
            <a:r>
              <a:rPr lang="fr-FR" dirty="0"/>
              <a:t>() : on vérifie qu’on est sur une </a:t>
            </a:r>
            <a:r>
              <a:rPr lang="fr-FR" b="1" dirty="0"/>
              <a:t>page de recherche</a:t>
            </a:r>
            <a:r>
              <a:rPr lang="fr-FR" dirty="0"/>
              <a:t> WordPress.</a:t>
            </a:r>
          </a:p>
          <a:p>
            <a:r>
              <a:rPr lang="fr-FR" dirty="0"/>
              <a:t>!</a:t>
            </a:r>
            <a:r>
              <a:rPr lang="fr-FR" dirty="0" err="1"/>
              <a:t>is_admin</a:t>
            </a:r>
            <a:r>
              <a:rPr lang="fr-FR" dirty="0"/>
              <a:t>() : on s’assure que ce n’est </a:t>
            </a:r>
            <a:r>
              <a:rPr lang="fr-FR" b="1" dirty="0"/>
              <a:t>pas l’admin</a:t>
            </a:r>
            <a:r>
              <a:rPr lang="fr-FR" dirty="0"/>
              <a:t> (back-office).</a:t>
            </a:r>
          </a:p>
          <a:p>
            <a:r>
              <a:rPr lang="fr-FR" dirty="0" err="1"/>
              <a:t>isset</a:t>
            </a:r>
            <a:r>
              <a:rPr lang="fr-FR" dirty="0"/>
              <a:t>($_GET['s']) : on vérifie que le paramètre s (le terme recherché) existe dans l’URL.</a:t>
            </a:r>
          </a:p>
          <a:p>
            <a:pPr>
              <a:buFont typeface="Arial" panose="020B0604020202020204" pitchFamily="34" charset="0"/>
              <a:buChar char="•"/>
            </a:pPr>
            <a:r>
              <a:rPr lang="fr-FR" dirty="0"/>
              <a:t>$_GET['s'] : récupère le texte tapé par l’utilisateur dans la barre de recherche.</a:t>
            </a:r>
          </a:p>
          <a:p>
            <a:pPr>
              <a:buFont typeface="Arial" panose="020B0604020202020204" pitchFamily="34" charset="0"/>
              <a:buChar char="•"/>
            </a:pPr>
            <a:r>
              <a:rPr lang="fr-FR" dirty="0" err="1"/>
              <a:t>sanitize_text_field</a:t>
            </a:r>
            <a:r>
              <a:rPr lang="fr-FR" dirty="0"/>
              <a:t>() : nettoie la chaîne pour enlever les caractères dangereux / inutiles (sécurité).</a:t>
            </a:r>
          </a:p>
          <a:p>
            <a:pPr>
              <a:buFont typeface="Arial" panose="020B0604020202020204" pitchFamily="34" charset="0"/>
              <a:buChar char="•"/>
            </a:pPr>
            <a:r>
              <a:rPr lang="fr-FR" dirty="0"/>
              <a:t>trim() : enlève les espaces avant/après.</a:t>
            </a:r>
          </a:p>
          <a:p>
            <a:r>
              <a:rPr lang="fr-FR" dirty="0"/>
              <a:t>$</a:t>
            </a:r>
            <a:r>
              <a:rPr lang="fr-FR" dirty="0" err="1"/>
              <a:t>search_query</a:t>
            </a:r>
            <a:r>
              <a:rPr lang="fr-FR" dirty="0"/>
              <a:t> contient </a:t>
            </a:r>
            <a:r>
              <a:rPr lang="fr-FR" b="1" dirty="0"/>
              <a:t>la recherche propre et nettoyée</a:t>
            </a:r>
            <a:r>
              <a:rPr lang="fr-FR" dirty="0"/>
              <a:t>.</a:t>
            </a:r>
          </a:p>
          <a:p>
            <a:endParaRPr lang="fr-FR" dirty="0"/>
          </a:p>
          <a:p>
            <a:pPr>
              <a:buFont typeface="Arial" panose="020B0604020202020204" pitchFamily="34" charset="0"/>
              <a:buChar char="•"/>
            </a:pPr>
            <a:r>
              <a:rPr lang="fr-FR" dirty="0"/>
              <a:t>'</a:t>
            </a:r>
            <a:r>
              <a:rPr lang="fr-FR" dirty="0" err="1"/>
              <a:t>post_type</a:t>
            </a:r>
            <a:r>
              <a:rPr lang="fr-FR" dirty="0"/>
              <a:t>' =&gt; 'page' : on ne cherche que dans les </a:t>
            </a:r>
            <a:r>
              <a:rPr lang="fr-FR" b="1" dirty="0"/>
              <a:t>pages</a:t>
            </a:r>
            <a:r>
              <a:rPr lang="fr-FR" dirty="0"/>
              <a:t>.</a:t>
            </a:r>
          </a:p>
          <a:p>
            <a:pPr>
              <a:buFont typeface="Arial" panose="020B0604020202020204" pitchFamily="34" charset="0"/>
              <a:buChar char="•"/>
            </a:pPr>
            <a:r>
              <a:rPr lang="fr-FR" dirty="0"/>
              <a:t>'</a:t>
            </a:r>
            <a:r>
              <a:rPr lang="fr-FR" dirty="0" err="1"/>
              <a:t>title</a:t>
            </a:r>
            <a:r>
              <a:rPr lang="fr-FR" dirty="0"/>
              <a:t>' =&gt; $</a:t>
            </a:r>
            <a:r>
              <a:rPr lang="fr-FR" dirty="0" err="1"/>
              <a:t>search_query</a:t>
            </a:r>
            <a:r>
              <a:rPr lang="fr-FR" dirty="0"/>
              <a:t> : on cherche une page dont le </a:t>
            </a:r>
            <a:r>
              <a:rPr lang="fr-FR" b="1" dirty="0"/>
              <a:t>titre est exactement égal</a:t>
            </a:r>
            <a:r>
              <a:rPr lang="fr-FR" dirty="0"/>
              <a:t> au texte recherché.</a:t>
            </a:r>
          </a:p>
          <a:p>
            <a:pPr>
              <a:buFont typeface="Arial" panose="020B0604020202020204" pitchFamily="34" charset="0"/>
              <a:buChar char="•"/>
            </a:pPr>
            <a:r>
              <a:rPr lang="fr-FR" dirty="0"/>
              <a:t>'</a:t>
            </a:r>
            <a:r>
              <a:rPr lang="fr-FR" dirty="0" err="1"/>
              <a:t>post_status</a:t>
            </a:r>
            <a:r>
              <a:rPr lang="fr-FR" dirty="0"/>
              <a:t>' =&gt; '</a:t>
            </a:r>
            <a:r>
              <a:rPr lang="fr-FR" dirty="0" err="1"/>
              <a:t>publish</a:t>
            </a:r>
            <a:r>
              <a:rPr lang="fr-FR" dirty="0"/>
              <a:t>' : uniquement les pages </a:t>
            </a:r>
            <a:r>
              <a:rPr lang="fr-FR" b="1" dirty="0"/>
              <a:t>publiées</a:t>
            </a:r>
            <a:r>
              <a:rPr lang="fr-FR" dirty="0"/>
              <a:t>.</a:t>
            </a:r>
          </a:p>
          <a:p>
            <a:pPr>
              <a:buFont typeface="Arial" panose="020B0604020202020204" pitchFamily="34" charset="0"/>
              <a:buChar char="•"/>
            </a:pPr>
            <a:r>
              <a:rPr lang="fr-FR" dirty="0"/>
              <a:t>'</a:t>
            </a:r>
            <a:r>
              <a:rPr lang="fr-FR" dirty="0" err="1"/>
              <a:t>posts_per_page</a:t>
            </a:r>
            <a:r>
              <a:rPr lang="fr-FR" dirty="0"/>
              <a:t>' =&gt; 1 : on ne veut </a:t>
            </a:r>
            <a:r>
              <a:rPr lang="fr-FR" b="1" dirty="0"/>
              <a:t>qu’un seul résultat</a:t>
            </a:r>
            <a:r>
              <a:rPr lang="fr-FR" dirty="0"/>
              <a:t> maximum.</a:t>
            </a:r>
          </a:p>
          <a:p>
            <a:r>
              <a:rPr lang="fr-FR" dirty="0"/>
              <a:t> $</a:t>
            </a:r>
            <a:r>
              <a:rPr lang="fr-FR" dirty="0" err="1"/>
              <a:t>args_page</a:t>
            </a:r>
            <a:r>
              <a:rPr lang="fr-FR" dirty="0"/>
              <a:t> sert à demander à WordPress : “Donne-moi une page publiée qui porte exactement ce titre”.</a:t>
            </a:r>
          </a:p>
          <a:p>
            <a:endParaRPr lang="fr-FR" dirty="0"/>
          </a:p>
          <a:p>
            <a:r>
              <a:rPr lang="fr-FR" dirty="0" err="1"/>
              <a:t>get_posts</a:t>
            </a:r>
            <a:r>
              <a:rPr lang="fr-FR" dirty="0"/>
              <a:t>() exécute la requête avec les arguments.</a:t>
            </a:r>
          </a:p>
          <a:p>
            <a:r>
              <a:rPr lang="fr-FR" dirty="0"/>
              <a:t>Le résultat est un </a:t>
            </a:r>
            <a:r>
              <a:rPr lang="fr-FR" b="1" dirty="0"/>
              <a:t>tableau de </a:t>
            </a:r>
            <a:r>
              <a:rPr lang="fr-FR" b="1" dirty="0" err="1"/>
              <a:t>posts</a:t>
            </a:r>
            <a:r>
              <a:rPr lang="fr-FR" dirty="0"/>
              <a:t> (ici de pages), stocké dans $page.</a:t>
            </a:r>
          </a:p>
          <a:p>
            <a:pPr>
              <a:buFont typeface="Arial" panose="020B0604020202020204" pitchFamily="34" charset="0"/>
              <a:buChar char="•"/>
            </a:pPr>
            <a:r>
              <a:rPr lang="fr-FR" dirty="0"/>
              <a:t>if ($page &amp;&amp; count($page) === 1) :</a:t>
            </a:r>
          </a:p>
          <a:p>
            <a:pPr marL="742950" lvl="1" indent="-285750">
              <a:buFont typeface="Arial" panose="020B0604020202020204" pitchFamily="34" charset="0"/>
              <a:buChar char="•"/>
            </a:pPr>
            <a:r>
              <a:rPr lang="fr-FR" dirty="0"/>
              <a:t>on vérifie qu’on a bien un résultat,</a:t>
            </a:r>
          </a:p>
          <a:p>
            <a:pPr marL="742950" lvl="1" indent="-285750">
              <a:buFont typeface="Arial" panose="020B0604020202020204" pitchFamily="34" charset="0"/>
              <a:buChar char="•"/>
            </a:pPr>
            <a:r>
              <a:rPr lang="fr-FR" dirty="0"/>
              <a:t>et qu’il y a </a:t>
            </a:r>
            <a:r>
              <a:rPr lang="fr-FR" b="1" dirty="0"/>
              <a:t>exactement 1 page</a:t>
            </a:r>
            <a:r>
              <a:rPr lang="fr-FR" dirty="0"/>
              <a:t> trouvée.</a:t>
            </a:r>
          </a:p>
          <a:p>
            <a:pPr>
              <a:buFont typeface="Arial" panose="020B0604020202020204" pitchFamily="34" charset="0"/>
              <a:buChar char="•"/>
            </a:pPr>
            <a:r>
              <a:rPr lang="fr-FR" dirty="0" err="1"/>
              <a:t>get_permalink</a:t>
            </a:r>
            <a:r>
              <a:rPr lang="fr-FR" dirty="0"/>
              <a:t>($page[0]-&gt;ID) : récupère l’URL de cette page.</a:t>
            </a:r>
          </a:p>
          <a:p>
            <a:pPr>
              <a:buFont typeface="Arial" panose="020B0604020202020204" pitchFamily="34" charset="0"/>
              <a:buChar char="•"/>
            </a:pPr>
            <a:r>
              <a:rPr lang="fr-FR" dirty="0" err="1"/>
              <a:t>wp_redirect</a:t>
            </a:r>
            <a:r>
              <a:rPr lang="fr-FR" dirty="0"/>
              <a:t>(...) : redirige le navigateur vers cette URL.</a:t>
            </a:r>
          </a:p>
          <a:p>
            <a:pPr>
              <a:buFont typeface="Arial" panose="020B0604020202020204" pitchFamily="34" charset="0"/>
              <a:buChar char="•"/>
            </a:pPr>
            <a:r>
              <a:rPr lang="fr-FR" dirty="0"/>
              <a:t>exit; : on arrête l’exécution du script juste après la redirection (bonne pratique).</a:t>
            </a:r>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19</a:t>
            </a:fld>
            <a:endParaRPr lang="fr-FR"/>
          </a:p>
        </p:txBody>
      </p:sp>
    </p:spTree>
    <p:extLst>
      <p:ext uri="{BB962C8B-B14F-4D97-AF65-F5344CB8AC3E}">
        <p14:creationId xmlns:p14="http://schemas.microsoft.com/office/powerpoint/2010/main" val="1841204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dirty="0" err="1"/>
              <a:t>theme</a:t>
            </a:r>
            <a:r>
              <a:rPr lang="fr-FR" dirty="0"/>
              <a:t>-header-</a:t>
            </a:r>
            <a:r>
              <a:rPr lang="fr-FR" dirty="0" err="1"/>
              <a:t>js</a:t>
            </a:r>
            <a:r>
              <a:rPr lang="fr-FR" dirty="0"/>
              <a:t>' = </a:t>
            </a:r>
            <a:r>
              <a:rPr lang="fr-FR" b="1" dirty="0"/>
              <a:t>nom interne</a:t>
            </a:r>
            <a:r>
              <a:rPr lang="fr-FR" dirty="0"/>
              <a:t> du script (</a:t>
            </a:r>
            <a:r>
              <a:rPr lang="fr-FR" dirty="0" err="1"/>
              <a:t>handle</a:t>
            </a:r>
            <a:r>
              <a:rPr lang="fr-FR" dirty="0"/>
              <a:t>).</a:t>
            </a:r>
            <a:br>
              <a:rPr lang="fr-FR" dirty="0"/>
            </a:br>
            <a:endParaRPr lang="fr-FR" dirty="0"/>
          </a:p>
          <a:p>
            <a:r>
              <a:rPr lang="fr-FR" dirty="0"/>
              <a:t>Chemin vers ton fichier JS :</a:t>
            </a:r>
            <a:br>
              <a:rPr lang="fr-FR" dirty="0"/>
            </a:br>
            <a:r>
              <a:rPr lang="fr-FR" dirty="0"/>
              <a:t>/assets/</a:t>
            </a:r>
            <a:r>
              <a:rPr lang="fr-FR" dirty="0" err="1"/>
              <a:t>js</a:t>
            </a:r>
            <a:r>
              <a:rPr lang="fr-FR" dirty="0"/>
              <a:t>/header.js dans ton thème.</a:t>
            </a:r>
          </a:p>
          <a:p>
            <a:endParaRPr lang="fr-FR" dirty="0"/>
          </a:p>
          <a:p>
            <a:r>
              <a:rPr lang="fr-FR" dirty="0"/>
              <a:t>Vérifie si on est sur une page de résultats de recherche (</a:t>
            </a:r>
            <a:r>
              <a:rPr lang="fr-FR" dirty="0" err="1"/>
              <a:t>is_search</a:t>
            </a:r>
            <a:r>
              <a:rPr lang="fr-FR" dirty="0"/>
              <a:t>() ET vérifie si on est dans l’environnement </a:t>
            </a:r>
            <a:r>
              <a:rPr lang="fr-FR" dirty="0" err="1"/>
              <a:t>woocommerce</a:t>
            </a:r>
            <a:endParaRPr lang="fr-FR" dirty="0"/>
          </a:p>
          <a:p>
            <a:r>
              <a:rPr lang="fr-FR" dirty="0"/>
              <a:t>Il faut que les deux soit vrais en </a:t>
            </a:r>
            <a:r>
              <a:rPr lang="fr-FR" dirty="0" err="1"/>
              <a:t>meme</a:t>
            </a:r>
            <a:r>
              <a:rPr lang="fr-FR" dirty="0"/>
              <a:t> temps </a:t>
            </a:r>
            <a:r>
              <a:rPr lang="fr-FR" dirty="0" err="1"/>
              <a:t>grace</a:t>
            </a:r>
            <a:r>
              <a:rPr lang="fr-FR" dirty="0"/>
              <a:t> au &amp;&amp;</a:t>
            </a:r>
          </a:p>
          <a:p>
            <a:endParaRPr lang="fr-FR" dirty="0"/>
          </a:p>
          <a:p>
            <a:r>
              <a:rPr lang="fr-FR" dirty="0"/>
              <a:t>Penser a return le tableau $classes pour que l’ajout de la nouvelle classe soit pris en compte</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20</a:t>
            </a:fld>
            <a:endParaRPr lang="fr-FR"/>
          </a:p>
        </p:txBody>
      </p:sp>
    </p:spTree>
    <p:extLst>
      <p:ext uri="{BB962C8B-B14F-4D97-AF65-F5344CB8AC3E}">
        <p14:creationId xmlns:p14="http://schemas.microsoft.com/office/powerpoint/2010/main" val="21875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3</a:t>
            </a:fld>
            <a:endParaRPr lang="fr-FR"/>
          </a:p>
        </p:txBody>
      </p:sp>
    </p:spTree>
    <p:extLst>
      <p:ext uri="{BB962C8B-B14F-4D97-AF65-F5344CB8AC3E}">
        <p14:creationId xmlns:p14="http://schemas.microsoft.com/office/powerpoint/2010/main" val="2433092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21</a:t>
            </a:fld>
            <a:endParaRPr lang="fr-FR"/>
          </a:p>
        </p:txBody>
      </p:sp>
    </p:spTree>
    <p:extLst>
      <p:ext uri="{BB962C8B-B14F-4D97-AF65-F5344CB8AC3E}">
        <p14:creationId xmlns:p14="http://schemas.microsoft.com/office/powerpoint/2010/main" val="51670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151515"/>
                </a:solidFill>
                <a:effectLst/>
                <a:latin typeface="RedHatText"/>
              </a:rPr>
              <a:t>L'approche CI/CD aide les entreprises à éviter les bogues et les défaillances de code tout en assurant un cycle continu de développement et de mise à jour des logiciels.</a:t>
            </a:r>
          </a:p>
          <a:p>
            <a:endParaRPr lang="fr-FR" b="0" i="0" dirty="0">
              <a:solidFill>
                <a:srgbClr val="151515"/>
              </a:solidFill>
              <a:effectLst/>
              <a:latin typeface="RedHatText"/>
            </a:endParaRPr>
          </a:p>
          <a:p>
            <a:r>
              <a:rPr lang="fr-FR" b="0" i="0" dirty="0">
                <a:solidFill>
                  <a:srgbClr val="151515"/>
                </a:solidFill>
                <a:effectLst/>
                <a:latin typeface="RedHatText"/>
              </a:rPr>
              <a:t>FTPS : port 22 (ne doit pas </a:t>
            </a:r>
            <a:r>
              <a:rPr lang="fr-FR" b="0" i="0" dirty="0" err="1">
                <a:solidFill>
                  <a:srgbClr val="151515"/>
                </a:solidFill>
                <a:effectLst/>
                <a:latin typeface="RedHatText"/>
              </a:rPr>
              <a:t>etre</a:t>
            </a:r>
            <a:r>
              <a:rPr lang="fr-FR" b="0" i="0" dirty="0">
                <a:solidFill>
                  <a:srgbClr val="151515"/>
                </a:solidFill>
                <a:effectLst/>
                <a:latin typeface="RedHatText"/>
              </a:rPr>
              <a:t> donner a n’apporte qui car manquement de sécurité sinon)</a:t>
            </a:r>
          </a:p>
          <a:p>
            <a:endParaRPr lang="fr-FR" b="0" i="0" dirty="0">
              <a:solidFill>
                <a:srgbClr val="151515"/>
              </a:solidFill>
              <a:effectLst/>
              <a:latin typeface="RedHatText"/>
            </a:endParaRPr>
          </a:p>
          <a:p>
            <a:r>
              <a:rPr lang="fr-FR" b="1" dirty="0"/>
              <a:t>jobs</a:t>
            </a:r>
            <a:r>
              <a:rPr lang="fr-FR" dirty="0"/>
              <a:t> : chaque workflow peut contenir un ou plusieurs jobs.</a:t>
            </a:r>
          </a:p>
          <a:p>
            <a:r>
              <a:rPr lang="fr-FR" b="1" dirty="0"/>
              <a:t>web-</a:t>
            </a:r>
            <a:r>
              <a:rPr lang="fr-FR" b="1" dirty="0" err="1"/>
              <a:t>deploy</a:t>
            </a:r>
            <a:r>
              <a:rPr lang="fr-FR" dirty="0"/>
              <a:t> : identifiant interne du job.</a:t>
            </a:r>
          </a:p>
          <a:p>
            <a:r>
              <a:rPr lang="fr-FR" b="1" dirty="0" err="1"/>
              <a:t>name</a:t>
            </a:r>
            <a:r>
              <a:rPr lang="fr-FR" b="1" dirty="0"/>
              <a:t>: </a:t>
            </a:r>
            <a:r>
              <a:rPr lang="fr-FR" b="1" dirty="0" err="1"/>
              <a:t>Deploy</a:t>
            </a:r>
            <a:r>
              <a:rPr lang="fr-FR" dirty="0"/>
              <a:t> : nom affiché.</a:t>
            </a:r>
          </a:p>
          <a:p>
            <a:r>
              <a:rPr lang="fr-FR" b="1" dirty="0"/>
              <a:t>runs-on: </a:t>
            </a:r>
            <a:r>
              <a:rPr lang="fr-FR" b="1" dirty="0" err="1"/>
              <a:t>ubuntu-latest</a:t>
            </a:r>
            <a:r>
              <a:rPr lang="fr-FR" dirty="0"/>
              <a:t> : GitHub va exécuter ce job dans une machine Linux virtuelle récente.</a:t>
            </a:r>
          </a:p>
          <a:p>
            <a:r>
              <a:rPr lang="fr-FR" b="1" i="0" dirty="0" err="1">
                <a:solidFill>
                  <a:srgbClr val="151515"/>
                </a:solidFill>
                <a:effectLst/>
                <a:latin typeface="RedHatText"/>
              </a:rPr>
              <a:t>Steps</a:t>
            </a:r>
            <a:r>
              <a:rPr lang="fr-FR" b="1" i="0" dirty="0">
                <a:solidFill>
                  <a:srgbClr val="151515"/>
                </a:solidFill>
                <a:effectLst/>
                <a:latin typeface="RedHatText"/>
              </a:rPr>
              <a:t> : </a:t>
            </a:r>
            <a:r>
              <a:rPr lang="fr-FR" b="0" i="0" dirty="0">
                <a:solidFill>
                  <a:srgbClr val="151515"/>
                </a:solidFill>
                <a:effectLst/>
                <a:latin typeface="RedHatText"/>
              </a:rPr>
              <a:t>Toutes les actions à exécuter pendant le déploiement : </a:t>
            </a:r>
          </a:p>
          <a:p>
            <a:r>
              <a:rPr lang="fr-FR" dirty="0"/>
              <a:t>Utilise l’action officielle actions/</a:t>
            </a:r>
            <a:r>
              <a:rPr lang="fr-FR" dirty="0" err="1"/>
              <a:t>checkout</a:t>
            </a:r>
            <a:endParaRPr lang="fr-FR" dirty="0"/>
          </a:p>
          <a:p>
            <a:r>
              <a:rPr lang="fr-FR" dirty="0"/>
              <a:t>Permet de </a:t>
            </a:r>
            <a:r>
              <a:rPr lang="fr-FR" b="1" dirty="0"/>
              <a:t>récupérer le code de ton dépôt</a:t>
            </a:r>
            <a:r>
              <a:rPr lang="fr-FR" dirty="0"/>
              <a:t> dans la machine virtuelle</a:t>
            </a:r>
          </a:p>
          <a:p>
            <a:r>
              <a:rPr lang="fr-FR" dirty="0"/>
              <a:t>Cette étape utilise une action tierce : </a:t>
            </a:r>
            <a:r>
              <a:rPr lang="fr-FR" b="1" dirty="0"/>
              <a:t>FTP-</a:t>
            </a:r>
            <a:r>
              <a:rPr lang="fr-FR" b="1" dirty="0" err="1"/>
              <a:t>Deploy</a:t>
            </a:r>
            <a:r>
              <a:rPr lang="fr-FR" b="1" dirty="0"/>
              <a:t>-Action</a:t>
            </a:r>
            <a:r>
              <a:rPr lang="fr-FR" dirty="0"/>
              <a:t>.</a:t>
            </a:r>
            <a:endParaRPr lang="fr-FR" b="0" i="0" dirty="0">
              <a:solidFill>
                <a:srgbClr val="151515"/>
              </a:solidFill>
              <a:effectLst/>
              <a:latin typeface="RedHatText"/>
            </a:endParaRPr>
          </a:p>
          <a:p>
            <a:endParaRPr lang="fr-FR" b="0" i="0" dirty="0">
              <a:solidFill>
                <a:srgbClr val="151515"/>
              </a:solidFill>
              <a:effectLst/>
              <a:latin typeface="RedHatText"/>
            </a:endParaRP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22</a:t>
            </a:fld>
            <a:endParaRPr lang="fr-FR"/>
          </a:p>
        </p:txBody>
      </p:sp>
    </p:spTree>
    <p:extLst>
      <p:ext uri="{BB962C8B-B14F-4D97-AF65-F5344CB8AC3E}">
        <p14:creationId xmlns:p14="http://schemas.microsoft.com/office/powerpoint/2010/main" val="738802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baseline="0" dirty="0">
                <a:solidFill>
                  <a:srgbClr val="404040"/>
                </a:solidFill>
                <a:latin typeface="Calibri" panose="020F0502020204030204" pitchFamily="34" charset="0"/>
              </a:rPr>
              <a:t>(</a:t>
            </a:r>
            <a:r>
              <a:rPr lang="fr-FR" sz="1800" b="1" i="0" u="none" strike="noStrike" baseline="0" dirty="0">
                <a:solidFill>
                  <a:srgbClr val="404040"/>
                </a:solidFill>
                <a:latin typeface="Calibri" panose="020F0502020204030204" pitchFamily="34" charset="0"/>
              </a:rPr>
              <a:t>Settings &gt; Secrets</a:t>
            </a:r>
            <a:r>
              <a:rPr lang="fr-FR" sz="1800" b="0" i="0" u="none" strike="noStrike" baseline="0" dirty="0">
                <a:solidFill>
                  <a:srgbClr val="404040"/>
                </a:solidFill>
                <a:latin typeface="Calibri" panose="020F0502020204030204" pitchFamily="34" charset="0"/>
              </a:rPr>
              <a:t>) afin de </a:t>
            </a:r>
            <a:r>
              <a:rPr lang="fr-FR" sz="1800" b="1" i="0" u="none" strike="noStrike" baseline="0" dirty="0">
                <a:solidFill>
                  <a:srgbClr val="404040"/>
                </a:solidFill>
                <a:latin typeface="Calibri" panose="020F0502020204030204" pitchFamily="34" charset="0"/>
              </a:rPr>
              <a:t>masquer les informations sensibles </a:t>
            </a:r>
            <a:r>
              <a:rPr lang="fr-FR" sz="1800" b="0" i="0" u="none" strike="noStrike" baseline="0" dirty="0">
                <a:solidFill>
                  <a:srgbClr val="404040"/>
                </a:solidFill>
                <a:latin typeface="Calibri" panose="020F0502020204030204" pitchFamily="34" charset="0"/>
              </a:rPr>
              <a:t>tout en permettant au pipeline (suite d’étapes) de se connecter au serveur de manière </a:t>
            </a:r>
            <a:r>
              <a:rPr lang="fr-FR" sz="1800" b="1" i="0" u="none" strike="noStrike" baseline="0" dirty="0">
                <a:solidFill>
                  <a:srgbClr val="404040"/>
                </a:solidFill>
                <a:latin typeface="Calibri" panose="020F0502020204030204" pitchFamily="34" charset="0"/>
              </a:rPr>
              <a:t>sécurisée</a:t>
            </a:r>
            <a:r>
              <a:rPr lang="fr-FR" sz="1800" b="0" i="0" u="none" strike="noStrike" baseline="0" dirty="0">
                <a:solidFill>
                  <a:srgbClr val="404040"/>
                </a:solidFill>
                <a:latin typeface="Calibri" panose="020F0502020204030204" pitchFamily="34" charset="0"/>
              </a:rPr>
              <a:t>. </a:t>
            </a:r>
            <a:r>
              <a:rPr lang="fr-FR" sz="1800" b="0" i="0" u="none" strike="noStrike" baseline="0" dirty="0">
                <a:solidFill>
                  <a:srgbClr val="000000"/>
                </a:solidFill>
                <a:latin typeface="Calibri" panose="020F0502020204030204" pitchFamily="34" charset="0"/>
              </a:rPr>
              <a:t>	</a:t>
            </a:r>
          </a:p>
          <a:p>
            <a:endParaRPr lang="fr-FR" dirty="0"/>
          </a:p>
          <a:p>
            <a:r>
              <a:rPr lang="fr-FR" sz="1800" b="0" i="0" u="none" strike="noStrike" baseline="0" dirty="0">
                <a:solidFill>
                  <a:srgbClr val="404040"/>
                </a:solidFill>
                <a:latin typeface="Calibri" panose="020F0502020204030204" pitchFamily="34" charset="0"/>
              </a:rPr>
              <a:t>Une fois la configuration terminée, j’ai lancé un </a:t>
            </a:r>
            <a:r>
              <a:rPr lang="fr-FR" sz="1800" b="1" i="0" u="none" strike="noStrike" baseline="0" dirty="0">
                <a:solidFill>
                  <a:srgbClr val="404040"/>
                </a:solidFill>
                <a:latin typeface="Calibri" panose="020F0502020204030204" pitchFamily="34" charset="0"/>
              </a:rPr>
              <a:t>déploiement test </a:t>
            </a:r>
            <a:r>
              <a:rPr lang="fr-FR" sz="1800" b="0" i="0" u="none" strike="noStrike" baseline="0" dirty="0">
                <a:solidFill>
                  <a:srgbClr val="404040"/>
                </a:solidFill>
                <a:latin typeface="Calibri" panose="020F0502020204030204" pitchFamily="34" charset="0"/>
              </a:rPr>
              <a:t>via l’onglet </a:t>
            </a:r>
            <a:r>
              <a:rPr lang="fr-FR" sz="1800" b="1" i="0" u="none" strike="noStrike" baseline="0" dirty="0">
                <a:solidFill>
                  <a:srgbClr val="404040"/>
                </a:solidFill>
                <a:latin typeface="Calibri" panose="020F0502020204030204" pitchFamily="34" charset="0"/>
              </a:rPr>
              <a:t>Actions </a:t>
            </a:r>
            <a:r>
              <a:rPr lang="fr-FR" sz="1800" b="0" i="0" u="none" strike="noStrike" baseline="0" dirty="0">
                <a:solidFill>
                  <a:srgbClr val="404040"/>
                </a:solidFill>
                <a:latin typeface="Calibri" panose="020F0502020204030204" pitchFamily="34" charset="0"/>
              </a:rPr>
              <a:t>de </a:t>
            </a:r>
            <a:r>
              <a:rPr lang="fr-FR" sz="1800" b="1" i="0" u="none" strike="noStrike" baseline="0" dirty="0">
                <a:solidFill>
                  <a:srgbClr val="404040"/>
                </a:solidFill>
                <a:latin typeface="Calibri" panose="020F0502020204030204" pitchFamily="34" charset="0"/>
              </a:rPr>
              <a:t>GitHub</a:t>
            </a:r>
            <a:r>
              <a:rPr lang="fr-FR" sz="1800" b="0" i="0" u="none" strike="noStrike" baseline="0" dirty="0">
                <a:solidFill>
                  <a:srgbClr val="404040"/>
                </a:solidFill>
                <a:latin typeface="Calibri" panose="020F0502020204030204" pitchFamily="34" charset="0"/>
              </a:rPr>
              <a:t>. </a:t>
            </a:r>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404040"/>
                </a:solidFill>
                <a:latin typeface="Calibri" panose="020F0502020204030204" pitchFamily="34" charset="0"/>
              </a:rPr>
              <a:t>En cas d’échec, le </a:t>
            </a:r>
            <a:r>
              <a:rPr lang="fr-FR" sz="1800" b="1" i="0" u="none" strike="noStrike" baseline="0" dirty="0">
                <a:solidFill>
                  <a:srgbClr val="404040"/>
                </a:solidFill>
                <a:latin typeface="Calibri" panose="020F0502020204030204" pitchFamily="34" charset="0"/>
              </a:rPr>
              <a:t>mode </a:t>
            </a:r>
            <a:r>
              <a:rPr lang="fr-FR" sz="1800" b="1" i="0" u="none" strike="noStrike" baseline="0" dirty="0" err="1">
                <a:solidFill>
                  <a:srgbClr val="404040"/>
                </a:solidFill>
                <a:latin typeface="Calibri" panose="020F0502020204030204" pitchFamily="34" charset="0"/>
              </a:rPr>
              <a:t>debug</a:t>
            </a:r>
            <a:r>
              <a:rPr lang="fr-FR" sz="1800" b="1" i="0" u="none" strike="noStrike" baseline="0" dirty="0">
                <a:solidFill>
                  <a:srgbClr val="404040"/>
                </a:solidFill>
                <a:latin typeface="Calibri" panose="020F0502020204030204" pitchFamily="34" charset="0"/>
              </a:rPr>
              <a:t> </a:t>
            </a:r>
            <a:r>
              <a:rPr lang="fr-FR" sz="1800" b="0" i="0" u="none" strike="noStrike" baseline="0" dirty="0">
                <a:solidFill>
                  <a:srgbClr val="404040"/>
                </a:solidFill>
                <a:latin typeface="Calibri" panose="020F0502020204030204" pitchFamily="34" charset="0"/>
              </a:rPr>
              <a:t>dans le fichier </a:t>
            </a:r>
            <a:r>
              <a:rPr lang="fr-FR" sz="1800" b="1" i="0" u="none" strike="noStrike" baseline="0" dirty="0" err="1">
                <a:solidFill>
                  <a:srgbClr val="404040"/>
                </a:solidFill>
                <a:latin typeface="Calibri" panose="020F0502020204030204" pitchFamily="34" charset="0"/>
              </a:rPr>
              <a:t>wp-config.php</a:t>
            </a:r>
            <a:r>
              <a:rPr lang="fr-FR" sz="1800" b="1" i="0" u="none" strike="noStrike" baseline="0" dirty="0">
                <a:solidFill>
                  <a:srgbClr val="404040"/>
                </a:solidFill>
                <a:latin typeface="Calibri" panose="020F0502020204030204" pitchFamily="34" charset="0"/>
              </a:rPr>
              <a:t> </a:t>
            </a:r>
            <a:r>
              <a:rPr lang="fr-FR" sz="1800" b="0" i="0" u="none" strike="noStrike" baseline="0" dirty="0">
                <a:solidFill>
                  <a:srgbClr val="404040"/>
                </a:solidFill>
                <a:latin typeface="Calibri" panose="020F0502020204030204" pitchFamily="34" charset="0"/>
              </a:rPr>
              <a:t>de WordPress pour identifier la cause du problème (erreur de chemin, conflit de version, permissions, etc.). </a:t>
            </a:r>
            <a:endParaRPr lang="fr-FR" sz="1800" b="0" i="0" u="none" strike="noStrike" baseline="0" dirty="0">
              <a:solidFill>
                <a:srgbClr val="000000"/>
              </a:solidFill>
              <a:latin typeface="Calibri" panose="020F0502020204030204" pitchFamily="34" charset="0"/>
            </a:endParaRPr>
          </a:p>
          <a:p>
            <a:r>
              <a:rPr lang="fr-FR" sz="1800" b="1" i="0" u="none" strike="noStrike" baseline="0" dirty="0">
                <a:solidFill>
                  <a:srgbClr val="404040"/>
                </a:solidFill>
                <a:latin typeface="Calibri" panose="020F0502020204030204" pitchFamily="34" charset="0"/>
              </a:rPr>
              <a:t>désactiver ce mode </a:t>
            </a:r>
            <a:r>
              <a:rPr lang="fr-FR" sz="1800" b="0" i="0" u="none" strike="noStrike" baseline="0" dirty="0">
                <a:solidFill>
                  <a:srgbClr val="404040"/>
                </a:solidFill>
                <a:latin typeface="Calibri" panose="020F0502020204030204" pitchFamily="34" charset="0"/>
              </a:rPr>
              <a:t>avant la mise en </a:t>
            </a:r>
            <a:r>
              <a:rPr lang="fr-FR" sz="1800" b="1" i="0" u="none" strike="noStrike" baseline="0" dirty="0">
                <a:solidFill>
                  <a:srgbClr val="404040"/>
                </a:solidFill>
                <a:latin typeface="Calibri" panose="020F0502020204030204" pitchFamily="34" charset="0"/>
              </a:rPr>
              <a:t>production finale</a:t>
            </a:r>
            <a:r>
              <a:rPr lang="fr-FR" sz="1800" b="0" i="0" u="none" strike="noStrike" baseline="0" dirty="0">
                <a:solidFill>
                  <a:srgbClr val="404040"/>
                </a:solidFill>
                <a:latin typeface="Calibri" panose="020F0502020204030204" pitchFamily="34" charset="0"/>
              </a:rPr>
              <a:t> (informations sensibles)</a:t>
            </a:r>
            <a:r>
              <a:rPr lang="fr-FR" sz="1800" b="0" i="0" u="none" strike="noStrike" baseline="0" dirty="0">
                <a:solidFill>
                  <a:srgbClr val="000000"/>
                </a:solidFill>
                <a:latin typeface="Calibri" panose="020F0502020204030204" pitchFamily="34" charset="0"/>
              </a:rPr>
              <a:t>	</a:t>
            </a:r>
          </a:p>
          <a:p>
            <a:endParaRPr lang="fr-FR" sz="1800" b="0" i="0" u="none" strike="noStrike" baseline="0" dirty="0">
              <a:solidFill>
                <a:srgbClr val="000000"/>
              </a:solidFill>
              <a:latin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23</a:t>
            </a:fld>
            <a:endParaRPr lang="fr-FR"/>
          </a:p>
        </p:txBody>
      </p:sp>
    </p:spTree>
    <p:extLst>
      <p:ext uri="{BB962C8B-B14F-4D97-AF65-F5344CB8AC3E}">
        <p14:creationId xmlns:p14="http://schemas.microsoft.com/office/powerpoint/2010/main" val="3170362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Faire une sauvegarde du site coté local</a:t>
            </a:r>
          </a:p>
          <a:p>
            <a:r>
              <a:rPr lang="fr-FR" dirty="0"/>
              <a:t>5 fichiers : Base de données, plugins, thèmes, téléchargements et autres</a:t>
            </a:r>
          </a:p>
          <a:p>
            <a:r>
              <a:rPr lang="fr-FR" dirty="0"/>
              <a:t>Importer les 5 fichiers </a:t>
            </a:r>
          </a:p>
          <a:p>
            <a:endParaRPr lang="fr-FR" dirty="0"/>
          </a:p>
          <a:p>
            <a:r>
              <a:rPr lang="fr-FR" dirty="0" err="1"/>
              <a:t>Readme</a:t>
            </a:r>
            <a:r>
              <a:rPr lang="fr-FR" dirty="0"/>
              <a:t> documentation </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24</a:t>
            </a:fld>
            <a:endParaRPr lang="fr-FR"/>
          </a:p>
        </p:txBody>
      </p:sp>
    </p:spTree>
    <p:extLst>
      <p:ext uri="{BB962C8B-B14F-4D97-AF65-F5344CB8AC3E}">
        <p14:creationId xmlns:p14="http://schemas.microsoft.com/office/powerpoint/2010/main" val="189613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25</a:t>
            </a:fld>
            <a:endParaRPr lang="fr-FR"/>
          </a:p>
        </p:txBody>
      </p:sp>
    </p:spTree>
    <p:extLst>
      <p:ext uri="{BB962C8B-B14F-4D97-AF65-F5344CB8AC3E}">
        <p14:creationId xmlns:p14="http://schemas.microsoft.com/office/powerpoint/2010/main" val="3506134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CHARACTER SET utf8mb4 → permet d’enregistrer tous les caractères (émojis inclus).</a:t>
            </a:r>
          </a:p>
          <a:p>
            <a:r>
              <a:rPr lang="fr-FR" dirty="0"/>
              <a:t>COLLATE utf8mb4_general_ci → ordre de tri utilisé (insensible à la casse).</a:t>
            </a:r>
          </a:p>
          <a:p>
            <a:r>
              <a:rPr lang="fr-FR" dirty="0"/>
              <a:t>USE : dit a MySQL : Travaille maintenant dans cette base de données</a:t>
            </a:r>
          </a:p>
          <a:p>
            <a:endParaRPr lang="fr-FR" dirty="0"/>
          </a:p>
          <a:p>
            <a:r>
              <a:rPr lang="fr-FR" dirty="0"/>
              <a:t>PRIMARY KEY → clé principale de la table</a:t>
            </a:r>
          </a:p>
          <a:p>
            <a:r>
              <a:rPr lang="fr-FR" dirty="0"/>
              <a:t>nom → nom de la bougie</a:t>
            </a:r>
          </a:p>
          <a:p>
            <a:r>
              <a:rPr lang="fr-FR" dirty="0"/>
              <a:t>NOT NULL → obligatoire</a:t>
            </a:r>
          </a:p>
          <a:p>
            <a:endParaRPr lang="fr-FR" dirty="0"/>
          </a:p>
          <a:p>
            <a:r>
              <a:rPr lang="fr-FR" dirty="0" err="1"/>
              <a:t>Bougie_id</a:t>
            </a:r>
            <a:r>
              <a:rPr lang="fr-FR" dirty="0"/>
              <a:t> : Référence obligatoire vers la table Bougies.</a:t>
            </a:r>
          </a:p>
          <a:p>
            <a:r>
              <a:rPr lang="fr-FR" dirty="0" err="1"/>
              <a:t>quantite_total</a:t>
            </a:r>
            <a:r>
              <a:rPr lang="fr-FR" dirty="0"/>
              <a:t> → quantité totale reçue</a:t>
            </a:r>
          </a:p>
          <a:p>
            <a:r>
              <a:rPr lang="fr-FR" dirty="0" err="1"/>
              <a:t>quantite_dispo</a:t>
            </a:r>
            <a:r>
              <a:rPr lang="fr-FR" dirty="0"/>
              <a:t> → quantité réellement disponible (si ventes, réservations, etc.)</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26</a:t>
            </a:fld>
            <a:endParaRPr lang="fr-FR"/>
          </a:p>
        </p:txBody>
      </p:sp>
    </p:spTree>
    <p:extLst>
      <p:ext uri="{BB962C8B-B14F-4D97-AF65-F5344CB8AC3E}">
        <p14:creationId xmlns:p14="http://schemas.microsoft.com/office/powerpoint/2010/main" val="1175786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Pourquoi PDO : Requête préparer -&gt; Eviter l’injection de SQL</a:t>
            </a:r>
          </a:p>
          <a:p>
            <a:endParaRPr lang="fr-FR" dirty="0"/>
          </a:p>
          <a:p>
            <a:r>
              <a:rPr lang="fr-FR" dirty="0"/>
              <a:t>Try : on tente la connexion : Le code à l’intérieur est testé.</a:t>
            </a:r>
          </a:p>
          <a:p>
            <a:r>
              <a:rPr lang="fr-FR" dirty="0"/>
              <a:t>"</a:t>
            </a:r>
            <a:r>
              <a:rPr lang="fr-FR" dirty="0" err="1"/>
              <a:t>mysql:host</a:t>
            </a:r>
            <a:r>
              <a:rPr lang="fr-FR" dirty="0"/>
              <a:t>=$</a:t>
            </a:r>
            <a:r>
              <a:rPr lang="fr-FR" dirty="0" err="1"/>
              <a:t>host;dbname</a:t>
            </a:r>
            <a:r>
              <a:rPr lang="fr-FR" dirty="0"/>
              <a:t>=$</a:t>
            </a:r>
            <a:r>
              <a:rPr lang="fr-FR" dirty="0" err="1"/>
              <a:t>db;charset</a:t>
            </a:r>
            <a:r>
              <a:rPr lang="fr-FR" dirty="0"/>
              <a:t>=utf8mb4" → chaîne DSN :</a:t>
            </a:r>
          </a:p>
          <a:p>
            <a:pPr>
              <a:buFont typeface="Arial" panose="020B0604020202020204" pitchFamily="34" charset="0"/>
              <a:buChar char="•"/>
            </a:pPr>
            <a:r>
              <a:rPr lang="fr-FR" dirty="0"/>
              <a:t>type de base : </a:t>
            </a:r>
            <a:r>
              <a:rPr lang="fr-FR" b="1" dirty="0" err="1"/>
              <a:t>mysql</a:t>
            </a:r>
            <a:endParaRPr lang="fr-FR" dirty="0"/>
          </a:p>
          <a:p>
            <a:pPr>
              <a:buFont typeface="Arial" panose="020B0604020202020204" pitchFamily="34" charset="0"/>
              <a:buChar char="•"/>
            </a:pPr>
            <a:r>
              <a:rPr lang="fr-FR" dirty="0"/>
              <a:t>serveur : </a:t>
            </a:r>
            <a:r>
              <a:rPr lang="fr-FR" b="1" dirty="0"/>
              <a:t>localhost</a:t>
            </a:r>
            <a:endParaRPr lang="fr-FR" dirty="0"/>
          </a:p>
          <a:p>
            <a:pPr>
              <a:buFont typeface="Arial" panose="020B0604020202020204" pitchFamily="34" charset="0"/>
              <a:buChar char="•"/>
            </a:pPr>
            <a:r>
              <a:rPr lang="fr-FR" dirty="0"/>
              <a:t>base : </a:t>
            </a:r>
            <a:r>
              <a:rPr lang="fr-FR" b="1" dirty="0" err="1"/>
              <a:t>gestion_bougies</a:t>
            </a:r>
            <a:endParaRPr lang="fr-FR" dirty="0"/>
          </a:p>
          <a:p>
            <a:pPr>
              <a:buFont typeface="Arial" panose="020B0604020202020204" pitchFamily="34" charset="0"/>
              <a:buChar char="•"/>
            </a:pPr>
            <a:r>
              <a:rPr lang="fr-FR" dirty="0"/>
              <a:t>encodage : </a:t>
            </a:r>
            <a:r>
              <a:rPr lang="fr-FR" b="1" dirty="0"/>
              <a:t>utf8mb4</a:t>
            </a:r>
            <a:r>
              <a:rPr lang="fr-FR" dirty="0"/>
              <a:t> (support complet Unicode)</a:t>
            </a:r>
          </a:p>
          <a:p>
            <a:endParaRPr lang="fr-FR" dirty="0"/>
          </a:p>
          <a:p>
            <a:r>
              <a:rPr lang="fr-FR" dirty="0"/>
              <a:t>PDO::ATTR_ERRMODE .. : Activation du mode erreur PDO</a:t>
            </a:r>
          </a:p>
          <a:p>
            <a:r>
              <a:rPr lang="fr-FR" dirty="0"/>
              <a:t>PDO::ERRMODE .. : Génère une exception, permet un débogage</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27</a:t>
            </a:fld>
            <a:endParaRPr lang="fr-FR"/>
          </a:p>
        </p:txBody>
      </p:sp>
    </p:spTree>
    <p:extLst>
      <p:ext uri="{BB962C8B-B14F-4D97-AF65-F5344CB8AC3E}">
        <p14:creationId xmlns:p14="http://schemas.microsoft.com/office/powerpoint/2010/main" val="4246409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fetchAll</a:t>
            </a:r>
            <a:r>
              <a:rPr lang="fr-FR" dirty="0"/>
              <a:t> () : récupère toutes les lignes de la requête en une fois, transformer en tableau PHP</a:t>
            </a:r>
          </a:p>
          <a:p>
            <a:r>
              <a:rPr lang="fr-FR" dirty="0"/>
              <a:t>Analyse de chaque ligne du tableau : $f</a:t>
            </a:r>
          </a:p>
          <a:p>
            <a:endParaRPr lang="fr-FR" dirty="0"/>
          </a:p>
          <a:p>
            <a:r>
              <a:rPr lang="fr-FR" dirty="0"/>
              <a:t>{$f['id’]} : Sert a afficher </a:t>
            </a:r>
            <a:r>
              <a:rPr lang="fr-FR" dirty="0" err="1"/>
              <a:t>l’id</a:t>
            </a:r>
            <a:r>
              <a:rPr lang="fr-FR" dirty="0"/>
              <a:t> de la forme </a:t>
            </a:r>
          </a:p>
          <a:p>
            <a:r>
              <a:rPr lang="fr-FR" dirty="0" err="1"/>
              <a:t>htmlspecialchars</a:t>
            </a:r>
            <a:r>
              <a:rPr lang="fr-FR" dirty="0"/>
              <a:t>($f['nom’]) : sécurise la fonction contre le HTML injecté et les scripts malveillants</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28</a:t>
            </a:fld>
            <a:endParaRPr lang="fr-FR"/>
          </a:p>
        </p:txBody>
      </p:sp>
    </p:spTree>
    <p:extLst>
      <p:ext uri="{BB962C8B-B14F-4D97-AF65-F5344CB8AC3E}">
        <p14:creationId xmlns:p14="http://schemas.microsoft.com/office/powerpoint/2010/main" val="2764468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 permet d’avoir une seule colonne</a:t>
            </a:r>
          </a:p>
          <a:p>
            <a:endParaRPr lang="fr-FR" dirty="0"/>
          </a:p>
          <a:p>
            <a:r>
              <a:rPr lang="fr-FR" dirty="0"/>
              <a:t>FROM bougies b : Table principale est BOUGIES</a:t>
            </a:r>
          </a:p>
          <a:p>
            <a:r>
              <a:rPr lang="fr-FR" dirty="0"/>
              <a:t>LEFT JOIN Forme f ON </a:t>
            </a:r>
            <a:r>
              <a:rPr lang="fr-FR" dirty="0" err="1"/>
              <a:t>b.forme_id</a:t>
            </a:r>
            <a:r>
              <a:rPr lang="fr-FR" dirty="0"/>
              <a:t> = f.id : Relie </a:t>
            </a:r>
            <a:r>
              <a:rPr lang="fr-FR" dirty="0" err="1"/>
              <a:t>bougie.forme_id</a:t>
            </a:r>
            <a:r>
              <a:rPr lang="fr-FR" dirty="0"/>
              <a:t> à Forme.id</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Différence entre LEFT JOIN et INNER JOIN : LEFT ne bloque pas l’affichage d’une bougie même si des informations sont manquantes.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tout trié par nom dans un tableau </a:t>
            </a:r>
            <a:r>
              <a:rPr lang="fr-FR" dirty="0" err="1"/>
              <a:t>php</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29</a:t>
            </a:fld>
            <a:endParaRPr lang="fr-FR"/>
          </a:p>
        </p:txBody>
      </p:sp>
    </p:spTree>
    <p:extLst>
      <p:ext uri="{BB962C8B-B14F-4D97-AF65-F5344CB8AC3E}">
        <p14:creationId xmlns:p14="http://schemas.microsoft.com/office/powerpoint/2010/main" val="1765565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isset</a:t>
            </a:r>
            <a:r>
              <a:rPr lang="fr-FR" dirty="0"/>
              <a:t>($_GET['id'])) { : Vérifie que l’ID de la bougie est bien transmis via l’URL.</a:t>
            </a:r>
          </a:p>
          <a:p>
            <a:endParaRPr lang="fr-FR" dirty="0"/>
          </a:p>
          <a:p>
            <a:r>
              <a:rPr lang="fr-FR" dirty="0"/>
              <a:t>? Est un paramètre préparé sécurisé </a:t>
            </a:r>
          </a:p>
          <a:p>
            <a:r>
              <a:rPr lang="fr-FR" dirty="0"/>
              <a:t>$id est injecté proprement dans la requête</a:t>
            </a:r>
          </a:p>
          <a:p>
            <a:endParaRPr lang="fr-FR" dirty="0"/>
          </a:p>
          <a:p>
            <a:r>
              <a:rPr lang="fr-FR" dirty="0"/>
              <a:t>Suivre bien le sens 1-stock et 2-bougie pour éviter une erreur SQL</a:t>
            </a:r>
          </a:p>
          <a:p>
            <a:endParaRPr lang="fr-FR" dirty="0"/>
          </a:p>
          <a:p>
            <a:r>
              <a:rPr lang="fr-FR" dirty="0"/>
              <a:t>Ajout d’un texte de suppression dans l’URL pour permettre d’afficher un message de confirmation</a:t>
            </a:r>
          </a:p>
          <a:p>
            <a:endParaRPr lang="fr-FR" dirty="0"/>
          </a:p>
          <a:p>
            <a:r>
              <a:rPr lang="fr-FR" dirty="0"/>
              <a:t>En cas de requête échouée, affichage du message d’erreur PDO et arrêt immédiat du script</a:t>
            </a:r>
          </a:p>
          <a:p>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30</a:t>
            </a:fld>
            <a:endParaRPr lang="fr-FR"/>
          </a:p>
        </p:txBody>
      </p:sp>
    </p:spTree>
    <p:extLst>
      <p:ext uri="{BB962C8B-B14F-4D97-AF65-F5344CB8AC3E}">
        <p14:creationId xmlns:p14="http://schemas.microsoft.com/office/powerpoint/2010/main" val="86198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u="none" strike="noStrike" baseline="0" dirty="0">
                <a:solidFill>
                  <a:srgbClr val="000000"/>
                </a:solidFill>
                <a:latin typeface="Calibri" panose="020F0502020204030204" pitchFamily="34" charset="0"/>
              </a:rPr>
              <a:t>Ce document concerne initialement </a:t>
            </a:r>
            <a:r>
              <a:rPr lang="fr-FR" sz="1800" b="1" i="0" u="none" strike="noStrike" baseline="0" dirty="0">
                <a:solidFill>
                  <a:srgbClr val="000000"/>
                </a:solidFill>
                <a:latin typeface="Calibri" panose="020F0502020204030204" pitchFamily="34" charset="0"/>
              </a:rPr>
              <a:t>l’association</a:t>
            </a:r>
            <a:r>
              <a:rPr lang="fr-FR" sz="1800" b="0" i="0" u="none" strike="noStrike" baseline="0" dirty="0">
                <a:solidFill>
                  <a:srgbClr val="000000"/>
                </a:solidFill>
                <a:latin typeface="Calibri" panose="020F0502020204030204" pitchFamily="34" charset="0"/>
              </a:rPr>
              <a:t>, et non la société </a:t>
            </a:r>
            <a:r>
              <a:rPr lang="fr-FR" sz="1800" b="1" i="0" u="none" strike="noStrike" baseline="0" dirty="0">
                <a:solidFill>
                  <a:srgbClr val="000000"/>
                </a:solidFill>
                <a:latin typeface="Calibri" panose="020F0502020204030204" pitchFamily="34" charset="0"/>
              </a:rPr>
              <a:t>Atelier Bubo</a:t>
            </a:r>
            <a:r>
              <a:rPr lang="fr-FR" sz="1800" b="0" i="0" u="none" strike="noStrike" baseline="0" dirty="0">
                <a:solidFill>
                  <a:srgbClr val="000000"/>
                </a:solidFill>
                <a:latin typeface="Calibri" panose="020F0502020204030204" pitchFamily="34" charset="0"/>
              </a:rPr>
              <a:t>, Le </a:t>
            </a:r>
            <a:r>
              <a:rPr lang="fr-FR" sz="1800" b="1" i="0" u="none" strike="noStrike" baseline="0" dirty="0">
                <a:solidFill>
                  <a:srgbClr val="000000"/>
                </a:solidFill>
                <a:latin typeface="Calibri" panose="020F0502020204030204" pitchFamily="34" charset="0"/>
              </a:rPr>
              <a:t>rendu initial du nuancier </a:t>
            </a:r>
            <a:r>
              <a:rPr lang="fr-FR" sz="1800" b="0" i="0" u="none" strike="noStrike" baseline="0" dirty="0">
                <a:solidFill>
                  <a:srgbClr val="000000"/>
                </a:solidFill>
                <a:latin typeface="Calibri" panose="020F0502020204030204" pitchFamily="34" charset="0"/>
              </a:rPr>
              <a:t>ne correspondait plus aux attentes une fois les couleurs </a:t>
            </a:r>
            <a:r>
              <a:rPr lang="fr-FR" sz="1800" b="1" i="0" u="none" strike="noStrike" baseline="0" dirty="0">
                <a:solidFill>
                  <a:srgbClr val="000000"/>
                </a:solidFill>
                <a:latin typeface="Calibri" panose="020F0502020204030204" pitchFamily="34" charset="0"/>
              </a:rPr>
              <a:t>mises en situation </a:t>
            </a:r>
            <a:r>
              <a:rPr lang="fr-FR" sz="1800" b="0" i="0" u="none" strike="noStrike" baseline="0" dirty="0">
                <a:solidFill>
                  <a:srgbClr val="000000"/>
                </a:solidFill>
                <a:latin typeface="Calibri" panose="020F0502020204030204" pitchFamily="34" charset="0"/>
              </a:rPr>
              <a:t>sur la maquette et le site en ligne. </a:t>
            </a:r>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4</a:t>
            </a:fld>
            <a:endParaRPr lang="fr-FR"/>
          </a:p>
        </p:txBody>
      </p:sp>
    </p:spTree>
    <p:extLst>
      <p:ext uri="{BB962C8B-B14F-4D97-AF65-F5344CB8AC3E}">
        <p14:creationId xmlns:p14="http://schemas.microsoft.com/office/powerpoint/2010/main" val="81331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31</a:t>
            </a:fld>
            <a:endParaRPr lang="fr-FR"/>
          </a:p>
        </p:txBody>
      </p:sp>
    </p:spTree>
    <p:extLst>
      <p:ext uri="{BB962C8B-B14F-4D97-AF65-F5344CB8AC3E}">
        <p14:creationId xmlns:p14="http://schemas.microsoft.com/office/powerpoint/2010/main" val="169151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u="none" strike="noStrike" baseline="0" dirty="0">
                <a:solidFill>
                  <a:srgbClr val="000000"/>
                </a:solidFill>
                <a:latin typeface="Calibri" panose="020F0502020204030204" pitchFamily="34" charset="0"/>
              </a:rPr>
              <a:t>Croquis fini et </a:t>
            </a:r>
            <a:r>
              <a:rPr lang="fr-FR" sz="1800" b="1" i="0" u="none" strike="noStrike" baseline="0" dirty="0">
                <a:solidFill>
                  <a:srgbClr val="000000"/>
                </a:solidFill>
                <a:latin typeface="Calibri" panose="020F0502020204030204" pitchFamily="34" charset="0"/>
              </a:rPr>
              <a:t>transmis à mon tuteur </a:t>
            </a:r>
            <a:r>
              <a:rPr lang="fr-FR" sz="1800" b="0" i="0" u="none" strike="noStrike" baseline="0" dirty="0">
                <a:solidFill>
                  <a:srgbClr val="000000"/>
                </a:solidFill>
                <a:latin typeface="Calibri" panose="020F0502020204030204" pitchFamily="34" charset="0"/>
              </a:rPr>
              <a:t>avant de passer à la conception de la </a:t>
            </a:r>
            <a:r>
              <a:rPr lang="fr-FR" sz="1800" b="1" i="0" u="none" strike="noStrike" baseline="0" dirty="0">
                <a:solidFill>
                  <a:srgbClr val="000000"/>
                </a:solidFill>
                <a:latin typeface="Calibri" panose="020F0502020204030204" pitchFamily="34" charset="0"/>
              </a:rPr>
              <a:t>maquette.</a:t>
            </a:r>
            <a:r>
              <a:rPr lang="fr-FR" sz="1800" b="0" i="0" u="none" strike="noStrike" baseline="0" dirty="0">
                <a:solidFill>
                  <a:srgbClr val="000000"/>
                </a:solidFill>
                <a:latin typeface="Calibri" panose="020F0502020204030204" pitchFamily="34" charset="0"/>
              </a:rPr>
              <a:t> Un </a:t>
            </a:r>
            <a:r>
              <a:rPr lang="fr-FR" sz="1800" b="1" i="0" u="none" strike="noStrike" baseline="0" dirty="0">
                <a:solidFill>
                  <a:srgbClr val="000000"/>
                </a:solidFill>
                <a:latin typeface="Calibri" panose="020F0502020204030204" pitchFamily="34" charset="0"/>
              </a:rPr>
              <a:t>document explicatif </a:t>
            </a:r>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5</a:t>
            </a:fld>
            <a:endParaRPr lang="fr-FR"/>
          </a:p>
        </p:txBody>
      </p:sp>
    </p:spTree>
    <p:extLst>
      <p:ext uri="{BB962C8B-B14F-4D97-AF65-F5344CB8AC3E}">
        <p14:creationId xmlns:p14="http://schemas.microsoft.com/office/powerpoint/2010/main" val="2758274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solidFill>
                <a:srgbClr val="000000"/>
              </a:solidFill>
              <a:latin typeface="Calibri" panose="020F0502020204030204" pitchFamily="34" charset="0"/>
            </a:endParaRPr>
          </a:p>
          <a:p>
            <a:r>
              <a:rPr lang="fr-FR" sz="1800" b="1" i="0" u="none" strike="noStrike" baseline="0" dirty="0">
                <a:solidFill>
                  <a:srgbClr val="000000"/>
                </a:solidFill>
                <a:latin typeface="Calibri" panose="020F0502020204030204" pitchFamily="34" charset="0"/>
              </a:rPr>
              <a:t>Création de composants</a:t>
            </a:r>
          </a:p>
          <a:p>
            <a:endParaRPr lang="fr-FR" sz="1800" b="1" i="0" u="none" strike="noStrike" baseline="0" dirty="0">
              <a:solidFill>
                <a:srgbClr val="000000"/>
              </a:solidFill>
              <a:latin typeface="Calibri" panose="020F0502020204030204" pitchFamily="34" charset="0"/>
            </a:endParaRPr>
          </a:p>
          <a:p>
            <a:r>
              <a:rPr lang="fr-FR" sz="1800" b="1" i="0" u="none" strike="noStrike" baseline="0" dirty="0">
                <a:solidFill>
                  <a:srgbClr val="000000"/>
                </a:solidFill>
                <a:latin typeface="Calibri" panose="020F0502020204030204" pitchFamily="34" charset="0"/>
              </a:rPr>
              <a:t>La typographie : lecture fluide et accessible</a:t>
            </a:r>
            <a:r>
              <a:rPr lang="fr-FR" sz="1800" b="0" i="0" u="none" strike="noStrike" baseline="0" dirty="0">
                <a:solidFill>
                  <a:srgbClr val="000000"/>
                </a:solidFill>
                <a:latin typeface="Calibri" panose="020F0502020204030204" pitchFamily="34" charset="0"/>
              </a:rPr>
              <a:t>, </a:t>
            </a:r>
            <a:r>
              <a:rPr lang="fr-FR" sz="1800" b="1" i="0" u="none" strike="noStrike" baseline="0" dirty="0">
                <a:solidFill>
                  <a:srgbClr val="000000"/>
                </a:solidFill>
                <a:latin typeface="Calibri" panose="020F0502020204030204" pitchFamily="34" charset="0"/>
              </a:rPr>
              <a:t>difficulté de lecture</a:t>
            </a:r>
            <a:r>
              <a:rPr lang="fr-FR" sz="1800" b="0" i="0" u="none" strike="noStrike" baseline="0" dirty="0">
                <a:solidFill>
                  <a:srgbClr val="000000"/>
                </a:solidFill>
                <a:latin typeface="Calibri" panose="020F0502020204030204" pitchFamily="34" charset="0"/>
              </a:rPr>
              <a:t>. ACCESSIBILITE DU CONTENU</a:t>
            </a:r>
          </a:p>
          <a:p>
            <a:pPr algn="l"/>
            <a:endParaRPr lang="fr-FR" sz="1800" b="0" i="0" u="none" strike="noStrike" baseline="0" dirty="0">
              <a:solidFill>
                <a:srgbClr val="000000"/>
              </a:solidFill>
              <a:latin typeface="Calibri" panose="020F0502020204030204" pitchFamily="34" charset="0"/>
            </a:endParaRPr>
          </a:p>
          <a:p>
            <a:r>
              <a:rPr lang="fr-FR" sz="1800" b="1" i="0" u="none" strike="noStrike" baseline="0" dirty="0">
                <a:solidFill>
                  <a:srgbClr val="000000"/>
                </a:solidFill>
                <a:latin typeface="Calibri" panose="020F0502020204030204" pitchFamily="34" charset="0"/>
              </a:rPr>
              <a:t>Des boutons : </a:t>
            </a:r>
            <a:r>
              <a:rPr lang="fr-FR" sz="1800" b="1" i="0" u="none" strike="noStrike" baseline="0" dirty="0" err="1">
                <a:solidFill>
                  <a:srgbClr val="000000"/>
                </a:solidFill>
                <a:latin typeface="Calibri" panose="020F0502020204030204" pitchFamily="34" charset="0"/>
              </a:rPr>
              <a:t>primary</a:t>
            </a:r>
            <a:r>
              <a:rPr lang="fr-FR" sz="1800" b="1" i="0" u="none" strike="noStrike" baseline="0" dirty="0">
                <a:solidFill>
                  <a:srgbClr val="000000"/>
                </a:solidFill>
                <a:latin typeface="Calibri" panose="020F0502020204030204" pitchFamily="34" charset="0"/>
              </a:rPr>
              <a:t>, </a:t>
            </a:r>
            <a:r>
              <a:rPr lang="fr-FR" sz="1800" b="1" i="0" u="none" strike="noStrike" baseline="0" dirty="0" err="1">
                <a:solidFill>
                  <a:srgbClr val="000000"/>
                </a:solidFill>
                <a:latin typeface="Calibri" panose="020F0502020204030204" pitchFamily="34" charset="0"/>
              </a:rPr>
              <a:t>secondary</a:t>
            </a:r>
            <a:r>
              <a:rPr lang="fr-FR" sz="1800" b="1" i="0" u="none" strike="noStrike" baseline="0" dirty="0">
                <a:solidFill>
                  <a:srgbClr val="000000"/>
                </a:solidFill>
                <a:latin typeface="Calibri" panose="020F0502020204030204" pitchFamily="34" charset="0"/>
              </a:rPr>
              <a:t>, accent, </a:t>
            </a:r>
            <a:r>
              <a:rPr lang="fr-FR" sz="1800" b="1" i="0" u="none" strike="noStrike" baseline="0" dirty="0" err="1">
                <a:solidFill>
                  <a:srgbClr val="000000"/>
                </a:solidFill>
                <a:latin typeface="Calibri" panose="020F0502020204030204" pitchFamily="34" charset="0"/>
              </a:rPr>
              <a:t>disabled</a:t>
            </a:r>
            <a:r>
              <a:rPr lang="fr-FR" sz="1800" b="1" i="0" u="none" strike="noStrike" baseline="0" dirty="0">
                <a:solidFill>
                  <a:srgbClr val="000000"/>
                </a:solidFill>
                <a:latin typeface="Calibri" panose="020F0502020204030204" pitchFamily="34" charset="0"/>
              </a:rPr>
              <a:t> </a:t>
            </a:r>
            <a:r>
              <a:rPr lang="fr-FR" sz="1800" b="0" i="0" u="none" strike="noStrike" baseline="0" dirty="0">
                <a:solidFill>
                  <a:srgbClr val="000000"/>
                </a:solidFill>
                <a:latin typeface="Calibri" panose="020F0502020204030204" pitchFamily="34" charset="0"/>
              </a:rPr>
              <a:t>et </a:t>
            </a:r>
            <a:r>
              <a:rPr lang="fr-FR" sz="1800" b="1" i="0" u="none" strike="noStrike" baseline="0" dirty="0">
                <a:solidFill>
                  <a:srgbClr val="000000"/>
                </a:solidFill>
                <a:latin typeface="Calibri" panose="020F0502020204030204" pitchFamily="34" charset="0"/>
              </a:rPr>
              <a:t>neutral</a:t>
            </a:r>
            <a:r>
              <a:rPr lang="fr-FR" sz="1800" b="0" i="0" u="none" strike="noStrike" baseline="0" dirty="0">
                <a:solidFill>
                  <a:srgbClr val="000000"/>
                </a:solidFill>
                <a:latin typeface="Calibri" panose="020F0502020204030204" pitchFamily="34" charset="0"/>
              </a:rPr>
              <a:t>. En complément et un </a:t>
            </a:r>
            <a:r>
              <a:rPr lang="fr-FR" sz="1800" b="1" i="0" u="none" strike="noStrike" baseline="0" dirty="0">
                <a:solidFill>
                  <a:srgbClr val="000000"/>
                </a:solidFill>
                <a:latin typeface="Calibri" panose="020F0502020204030204" pitchFamily="34" charset="0"/>
              </a:rPr>
              <a:t>bouton spécifique “Ajouter au panier”</a:t>
            </a:r>
            <a:endParaRPr lang="fr-FR" sz="1800" b="0" i="0" u="none" strike="noStrike" baseline="0" dirty="0">
              <a:solidFill>
                <a:srgbClr val="0462C1"/>
              </a:solidFill>
              <a:latin typeface="Calibri" panose="020F0502020204030204" pitchFamily="34" charset="0"/>
            </a:endParaRPr>
          </a:p>
          <a:p>
            <a:pPr algn="l"/>
            <a:endParaRPr lang="fr-FR" sz="1800" b="0" i="0" u="none" strike="noStrike" baseline="0" dirty="0">
              <a:solidFill>
                <a:srgbClr val="000000"/>
              </a:solidFill>
              <a:latin typeface="Calibri" panose="020F0502020204030204" pitchFamily="34" charset="0"/>
            </a:endParaRPr>
          </a:p>
          <a:p>
            <a:r>
              <a:rPr lang="fr-FR" sz="1800" b="1" i="0" u="none" strike="noStrike" baseline="0" dirty="0">
                <a:solidFill>
                  <a:srgbClr val="000000"/>
                </a:solidFill>
                <a:latin typeface="Calibri" panose="020F0502020204030204" pitchFamily="34" charset="0"/>
              </a:rPr>
              <a:t>La navigation : </a:t>
            </a:r>
            <a:r>
              <a:rPr lang="fr-FR" sz="1800" b="0" i="0" u="none" strike="noStrike" baseline="0" dirty="0">
                <a:solidFill>
                  <a:srgbClr val="000000"/>
                </a:solidFill>
                <a:latin typeface="Calibri" panose="020F0502020204030204" pitchFamily="34" charset="0"/>
              </a:rPr>
              <a:t>composant. Éléments principaux (</a:t>
            </a:r>
            <a:r>
              <a:rPr lang="fr-FR" sz="1800" b="0" i="0" u="none" strike="noStrike" baseline="0" dirty="0" err="1">
                <a:solidFill>
                  <a:srgbClr val="000000"/>
                </a:solidFill>
                <a:latin typeface="Calibri" panose="020F0502020204030204" pitchFamily="34" charset="0"/>
              </a:rPr>
              <a:t>hearder</a:t>
            </a:r>
            <a:r>
              <a:rPr lang="fr-FR" sz="1800" b="0" i="0" u="none" strike="noStrike" baseline="0" dirty="0">
                <a:solidFill>
                  <a:srgbClr val="000000"/>
                </a:solidFill>
                <a:latin typeface="Calibri" panose="020F0502020204030204" pitchFamily="34" charset="0"/>
              </a:rPr>
              <a:t> et footer), </a:t>
            </a:r>
            <a:r>
              <a:rPr lang="fr-FR" sz="1800" b="1" i="0" u="none" strike="noStrike" baseline="0" dirty="0">
                <a:solidFill>
                  <a:srgbClr val="000000"/>
                </a:solidFill>
                <a:latin typeface="Calibri" panose="020F0502020204030204" pitchFamily="34" charset="0"/>
              </a:rPr>
              <a:t>version mobile</a:t>
            </a:r>
            <a:r>
              <a:rPr lang="fr-FR" sz="1800" b="0" i="0" u="none" strike="noStrike" baseline="0" dirty="0">
                <a:solidFill>
                  <a:srgbClr val="000000"/>
                </a:solidFill>
                <a:latin typeface="Calibri" panose="020F0502020204030204" pitchFamily="34" charset="0"/>
              </a:rPr>
              <a:t>, </a:t>
            </a:r>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6</a:t>
            </a:fld>
            <a:endParaRPr lang="fr-FR"/>
          </a:p>
        </p:txBody>
      </p:sp>
    </p:spTree>
    <p:extLst>
      <p:ext uri="{BB962C8B-B14F-4D97-AF65-F5344CB8AC3E}">
        <p14:creationId xmlns:p14="http://schemas.microsoft.com/office/powerpoint/2010/main" val="277540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Calibri" panose="020F0502020204030204" pitchFamily="34" charset="0"/>
              </a:rPr>
              <a:t>J’ai du recommencer a plusieurs reprises des bouts de maquette, le client ne s’avait pas ce qu’il voulait mais s’avais ce qu’il ne voulait pas </a:t>
            </a:r>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7</a:t>
            </a:fld>
            <a:endParaRPr lang="fr-FR"/>
          </a:p>
        </p:txBody>
      </p:sp>
    </p:spTree>
    <p:extLst>
      <p:ext uri="{BB962C8B-B14F-4D97-AF65-F5344CB8AC3E}">
        <p14:creationId xmlns:p14="http://schemas.microsoft.com/office/powerpoint/2010/main" val="2928401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baseline="0" dirty="0">
                <a:latin typeface="Calibri" panose="020F0502020204030204" pitchFamily="34" charset="0"/>
              </a:rPr>
              <a:t>Un alignement horizontal (en ligne) </a:t>
            </a:r>
            <a:r>
              <a:rPr lang="fr-FR" sz="1200" b="0" i="0" u="none" strike="noStrike" baseline="0" dirty="0">
                <a:latin typeface="Calibri" panose="020F0502020204030204" pitchFamily="34" charset="0"/>
              </a:rPr>
              <a:t>à un </a:t>
            </a:r>
            <a:r>
              <a:rPr lang="fr-FR" sz="1200" b="1" i="0" u="none" strike="noStrike" baseline="0" dirty="0">
                <a:latin typeface="Calibri" panose="020F0502020204030204" pitchFamily="34" charset="0"/>
              </a:rPr>
              <a:t>alignement vertical (en colonne)</a:t>
            </a:r>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8</a:t>
            </a:fld>
            <a:endParaRPr lang="fr-FR"/>
          </a:p>
        </p:txBody>
      </p:sp>
    </p:spTree>
    <p:extLst>
      <p:ext uri="{BB962C8B-B14F-4D97-AF65-F5344CB8AC3E}">
        <p14:creationId xmlns:p14="http://schemas.microsoft.com/office/powerpoint/2010/main" val="230442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Maquette en </a:t>
            </a:r>
            <a:r>
              <a:rPr lang="fr-FR" sz="1800" b="1" i="0" u="none" strike="noStrike" baseline="0" dirty="0">
                <a:solidFill>
                  <a:srgbClr val="000000"/>
                </a:solidFill>
                <a:latin typeface="Calibri" panose="020F0502020204030204" pitchFamily="34" charset="0"/>
              </a:rPr>
              <a:t>HTML</a:t>
            </a:r>
            <a:r>
              <a:rPr lang="fr-FR" sz="1800" b="0" i="0" u="none" strike="noStrike" baseline="0" dirty="0">
                <a:solidFill>
                  <a:srgbClr val="000000"/>
                </a:solidFill>
                <a:latin typeface="Calibri" panose="020F0502020204030204" pitchFamily="34" charset="0"/>
              </a:rPr>
              <a:t>, </a:t>
            </a:r>
            <a:r>
              <a:rPr lang="fr-FR" sz="1800" b="1" i="0" u="none" strike="noStrike" baseline="0" dirty="0">
                <a:solidFill>
                  <a:srgbClr val="000000"/>
                </a:solidFill>
                <a:latin typeface="Calibri" panose="020F0502020204030204" pitchFamily="34" charset="0"/>
              </a:rPr>
              <a:t>CSS </a:t>
            </a:r>
            <a:r>
              <a:rPr lang="fr-FR" sz="1800" b="0" i="0" u="none" strike="noStrike" baseline="0" dirty="0">
                <a:solidFill>
                  <a:srgbClr val="000000"/>
                </a:solidFill>
                <a:latin typeface="Calibri" panose="020F0502020204030204" pitchFamily="34" charset="0"/>
              </a:rPr>
              <a:t>et </a:t>
            </a:r>
            <a:r>
              <a:rPr lang="fr-FR" sz="1800" b="1" i="0" u="none" strike="noStrike" baseline="0" dirty="0">
                <a:solidFill>
                  <a:srgbClr val="000000"/>
                </a:solidFill>
                <a:latin typeface="Calibri" panose="020F0502020204030204" pitchFamily="34" charset="0"/>
              </a:rPr>
              <a:t>JavaScript </a:t>
            </a:r>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9</a:t>
            </a:fld>
            <a:endParaRPr lang="fr-FR"/>
          </a:p>
        </p:txBody>
      </p:sp>
    </p:spTree>
    <p:extLst>
      <p:ext uri="{BB962C8B-B14F-4D97-AF65-F5344CB8AC3E}">
        <p14:creationId xmlns:p14="http://schemas.microsoft.com/office/powerpoint/2010/main" val="380851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u="none" strike="noStrike" baseline="0" dirty="0">
                <a:solidFill>
                  <a:srgbClr val="000000"/>
                </a:solidFill>
                <a:latin typeface="Calibri" panose="020F0502020204030204" pitchFamily="34" charset="0"/>
              </a:rPr>
              <a:t>Certaines sections ou des éléments n’ont pas pu être réalisées à l’identique : solutions alternatives.</a:t>
            </a:r>
            <a:endParaRPr lang="fr-FR" dirty="0"/>
          </a:p>
        </p:txBody>
      </p:sp>
      <p:sp>
        <p:nvSpPr>
          <p:cNvPr id="4" name="Espace réservé du numéro de diapositive 3"/>
          <p:cNvSpPr>
            <a:spLocks noGrp="1"/>
          </p:cNvSpPr>
          <p:nvPr>
            <p:ph type="sldNum" sz="quarter" idx="5"/>
          </p:nvPr>
        </p:nvSpPr>
        <p:spPr/>
        <p:txBody>
          <a:bodyPr/>
          <a:lstStyle/>
          <a:p>
            <a:fld id="{A51A5D4F-2CF2-452B-9E65-FD59024F3436}" type="slidenum">
              <a:rPr lang="fr-FR" smtClean="0"/>
              <a:t>10</a:t>
            </a:fld>
            <a:endParaRPr lang="fr-FR"/>
          </a:p>
        </p:txBody>
      </p:sp>
    </p:spTree>
    <p:extLst>
      <p:ext uri="{BB962C8B-B14F-4D97-AF65-F5344CB8AC3E}">
        <p14:creationId xmlns:p14="http://schemas.microsoft.com/office/powerpoint/2010/main" val="409925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6DEBFE8-A3D7-498C-821C-0622DE06164C}"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1762743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B0FF12D-966E-4BDC-B77B-EB0BB12A0FDA}" type="datetime1">
              <a:rPr lang="fr-FR" smtClean="0"/>
              <a:t>12/12/2025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50954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4C7C545-ACC6-4839-BF29-88F84DE123E0}"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3912552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545C89F-93D3-4182-9A23-96404C629F51}"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85873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1CAFC8-47B2-4AF9-B908-20F5C01500E4}"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293957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4F8BA8A-2828-4A3E-88FE-73FBA9ED72CC}" type="datetime1">
              <a:rPr lang="fr-FR" smtClean="0"/>
              <a:t>12/12/2025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894931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0349433-F7D0-4B25-81E2-2527B2E3DF23}" type="datetime1">
              <a:rPr lang="fr-FR" smtClean="0"/>
              <a:t>12/12/2025</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285458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A270EC9-76E3-446A-968C-CA5ED2A62DC7}"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2813807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34371E6-C136-4975-9F9B-178683923033}"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393627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ACEC7911-91E0-4C39-9E0A-A760993B518A}"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211463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6CC9B36-95DA-480B-85BD-299FF64A8C0B}" type="datetime1">
              <a:rPr lang="fr-FR" smtClean="0"/>
              <a:t>12/12/2025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316771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33D2071-4238-40D0-BAD9-698C7188979E}" type="datetime1">
              <a:rPr lang="fr-FR" smtClean="0"/>
              <a:t>12/12/2025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513465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F920987-BF79-491B-A980-621089291373}" type="datetime1">
              <a:rPr lang="fr-FR" smtClean="0"/>
              <a:t>12/12/2025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26036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E1A201F8-6C1D-4A6C-B8CD-7042DDEFB0DD}" type="datetime1">
              <a:rPr lang="fr-FR" smtClean="0"/>
              <a:t>12/12/2025</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1194410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5D2F934-789A-4ECC-913D-20879748E8BB}" type="datetime1">
              <a:rPr lang="fr-FR" smtClean="0"/>
              <a:t>12/12/2025</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3428047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C86B711F-6527-4B11-86B9-BAEF7A31264C}" type="datetime1">
              <a:rPr lang="fr-FR" smtClean="0"/>
              <a:t>12/12/2025</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401771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C86C3C5-3A08-4A72-8A65-3CD6AB34C226}" type="datetime1">
              <a:rPr lang="fr-FR" smtClean="0"/>
              <a:t>12/12/2025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F52CA53-77A4-4741-81A6-BC04DAA2D75E}" type="slidenum">
              <a:rPr lang="fr-FR" smtClean="0"/>
              <a:t>‹N°›</a:t>
            </a:fld>
            <a:endParaRPr lang="fr-FR"/>
          </a:p>
        </p:txBody>
      </p:sp>
    </p:spTree>
    <p:extLst>
      <p:ext uri="{BB962C8B-B14F-4D97-AF65-F5344CB8AC3E}">
        <p14:creationId xmlns:p14="http://schemas.microsoft.com/office/powerpoint/2010/main" val="214456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D6808A4-9F35-44A4-B5C4-80FCE568A112}" type="datetime1">
              <a:rPr lang="fr-FR" smtClean="0"/>
              <a:t>12/12/2025</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F52CA53-77A4-4741-81A6-BC04DAA2D75E}" type="slidenum">
              <a:rPr lang="fr-FR" smtClean="0"/>
              <a:t>‹N°›</a:t>
            </a:fld>
            <a:endParaRPr lang="fr-FR"/>
          </a:p>
        </p:txBody>
      </p:sp>
    </p:spTree>
    <p:extLst>
      <p:ext uri="{BB962C8B-B14F-4D97-AF65-F5344CB8AC3E}">
        <p14:creationId xmlns:p14="http://schemas.microsoft.com/office/powerpoint/2010/main" val="1195123269"/>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F9C044-0C77-BAAE-01BA-7693A83CA3B1}"/>
              </a:ext>
            </a:extLst>
          </p:cNvPr>
          <p:cNvSpPr>
            <a:spLocks noGrp="1"/>
          </p:cNvSpPr>
          <p:nvPr>
            <p:ph type="ctrTitle"/>
          </p:nvPr>
        </p:nvSpPr>
        <p:spPr>
          <a:xfrm>
            <a:off x="228599" y="274321"/>
            <a:ext cx="9888593" cy="4170424"/>
          </a:xfrm>
        </p:spPr>
        <p:txBody>
          <a:bodyPr/>
          <a:lstStyle/>
          <a:p>
            <a:r>
              <a:rPr lang="fr-FR" dirty="0"/>
              <a:t>Présentation d’un site </a:t>
            </a:r>
            <a:br>
              <a:rPr lang="fr-FR" dirty="0"/>
            </a:br>
            <a:r>
              <a:rPr lang="fr-FR" dirty="0"/>
              <a:t>e-commerce thème WordPress personnalisé</a:t>
            </a:r>
          </a:p>
        </p:txBody>
      </p:sp>
      <p:sp>
        <p:nvSpPr>
          <p:cNvPr id="3" name="Sous-titre 2">
            <a:extLst>
              <a:ext uri="{FF2B5EF4-FFF2-40B4-BE49-F238E27FC236}">
                <a16:creationId xmlns:a16="http://schemas.microsoft.com/office/drawing/2014/main" id="{B318B9AD-5BE9-30A0-C6F4-7AB04D53D585}"/>
              </a:ext>
            </a:extLst>
          </p:cNvPr>
          <p:cNvSpPr>
            <a:spLocks noGrp="1"/>
          </p:cNvSpPr>
          <p:nvPr>
            <p:ph type="subTitle" idx="1"/>
          </p:nvPr>
        </p:nvSpPr>
        <p:spPr>
          <a:xfrm>
            <a:off x="577477" y="4645196"/>
            <a:ext cx="8825658" cy="1166221"/>
          </a:xfrm>
        </p:spPr>
        <p:txBody>
          <a:bodyPr>
            <a:normAutofit fontScale="92500" lnSpcReduction="10000"/>
          </a:bodyPr>
          <a:lstStyle/>
          <a:p>
            <a:r>
              <a:rPr lang="fr-FR" dirty="0"/>
              <a:t>ABADIE Damien </a:t>
            </a:r>
          </a:p>
          <a:p>
            <a:r>
              <a:rPr lang="fr-FR" dirty="0"/>
              <a:t>Titre professionnel développeur web et web mobile 2025</a:t>
            </a:r>
          </a:p>
          <a:p>
            <a:r>
              <a:rPr lang="fr-FR" dirty="0"/>
              <a:t>Greta </a:t>
            </a:r>
            <a:r>
              <a:rPr lang="fr-FR" dirty="0" err="1"/>
              <a:t>cfa</a:t>
            </a:r>
            <a:r>
              <a:rPr lang="fr-FR" dirty="0"/>
              <a:t> sud champagne Troyes</a:t>
            </a:r>
          </a:p>
        </p:txBody>
      </p:sp>
      <p:sp>
        <p:nvSpPr>
          <p:cNvPr id="4" name="Espace réservé du numéro de diapositive 3">
            <a:extLst>
              <a:ext uri="{FF2B5EF4-FFF2-40B4-BE49-F238E27FC236}">
                <a16:creationId xmlns:a16="http://schemas.microsoft.com/office/drawing/2014/main" id="{F34BD3B0-09D9-16E9-C91D-A5DDEE684EF4}"/>
              </a:ext>
            </a:extLst>
          </p:cNvPr>
          <p:cNvSpPr>
            <a:spLocks noGrp="1"/>
          </p:cNvSpPr>
          <p:nvPr>
            <p:ph type="sldNum" sz="quarter" idx="12"/>
          </p:nvPr>
        </p:nvSpPr>
        <p:spPr/>
        <p:txBody>
          <a:bodyPr/>
          <a:lstStyle/>
          <a:p>
            <a:fld id="{BF52CA53-77A4-4741-81A6-BC04DAA2D75E}" type="slidenum">
              <a:rPr lang="fr-FR" smtClean="0"/>
              <a:t>1</a:t>
            </a:fld>
            <a:endParaRPr lang="fr-FR"/>
          </a:p>
        </p:txBody>
      </p:sp>
    </p:spTree>
    <p:extLst>
      <p:ext uri="{BB962C8B-B14F-4D97-AF65-F5344CB8AC3E}">
        <p14:creationId xmlns:p14="http://schemas.microsoft.com/office/powerpoint/2010/main" val="1984479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089C2B-7100-5659-F1EF-0E61ABD7DCA8}"/>
              </a:ext>
            </a:extLst>
          </p:cNvPr>
          <p:cNvSpPr>
            <a:spLocks noGrp="1"/>
          </p:cNvSpPr>
          <p:nvPr>
            <p:ph type="title"/>
          </p:nvPr>
        </p:nvSpPr>
        <p:spPr>
          <a:xfrm>
            <a:off x="458542" y="395104"/>
            <a:ext cx="9611581" cy="1400530"/>
          </a:xfrm>
        </p:spPr>
        <p:txBody>
          <a:bodyPr/>
          <a:lstStyle/>
          <a:p>
            <a:pPr algn="ctr"/>
            <a:r>
              <a:rPr lang="fr-FR" dirty="0"/>
              <a:t>HTML (HyperText Markup </a:t>
            </a:r>
            <a:r>
              <a:rPr lang="fr-FR" dirty="0" err="1"/>
              <a:t>Language</a:t>
            </a:r>
            <a:r>
              <a:rPr lang="fr-FR" dirty="0"/>
              <a:t>)</a:t>
            </a:r>
          </a:p>
        </p:txBody>
      </p:sp>
      <p:sp>
        <p:nvSpPr>
          <p:cNvPr id="3" name="Espace réservé du contenu 2">
            <a:extLst>
              <a:ext uri="{FF2B5EF4-FFF2-40B4-BE49-F238E27FC236}">
                <a16:creationId xmlns:a16="http://schemas.microsoft.com/office/drawing/2014/main" id="{280BFDE2-82F0-32F8-0492-838FD76E5AD2}"/>
              </a:ext>
            </a:extLst>
          </p:cNvPr>
          <p:cNvSpPr>
            <a:spLocks noGrp="1"/>
          </p:cNvSpPr>
          <p:nvPr>
            <p:ph idx="1"/>
          </p:nvPr>
        </p:nvSpPr>
        <p:spPr>
          <a:xfrm>
            <a:off x="613454" y="3007579"/>
            <a:ext cx="5830889" cy="2250730"/>
          </a:xfrm>
        </p:spPr>
        <p:txBody>
          <a:bodyPr>
            <a:normAutofit/>
          </a:bodyPr>
          <a:lstStyle/>
          <a:p>
            <a:pPr algn="just"/>
            <a:r>
              <a:rPr lang="fr-FR" sz="1800" dirty="0">
                <a:latin typeface="Calibri" panose="020F0502020204030204" pitchFamily="34" charset="0"/>
              </a:rPr>
              <a:t>E</a:t>
            </a:r>
            <a:r>
              <a:rPr lang="fr-FR" sz="1800" b="0" i="0" u="none" strike="noStrike" baseline="0" dirty="0">
                <a:latin typeface="Calibri" panose="020F0502020204030204" pitchFamily="34" charset="0"/>
              </a:rPr>
              <a:t>n tant que </a:t>
            </a:r>
            <a:r>
              <a:rPr lang="fr-FR" sz="1800" b="1" i="0" u="none" strike="noStrike" baseline="0" dirty="0">
                <a:latin typeface="Calibri" panose="020F0502020204030204" pitchFamily="34" charset="0"/>
              </a:rPr>
              <a:t>débutant dans le développement front-end</a:t>
            </a:r>
            <a:r>
              <a:rPr lang="fr-FR" sz="1800" b="0" i="0" u="none" strike="noStrike" baseline="0" dirty="0">
                <a:latin typeface="Calibri" panose="020F0502020204030204" pitchFamily="34" charset="0"/>
              </a:rPr>
              <a:t>, j’ai rencontré </a:t>
            </a:r>
            <a:r>
              <a:rPr lang="fr-FR" sz="1800" b="1" i="0" u="none" strike="noStrike" baseline="0" dirty="0">
                <a:latin typeface="Calibri" panose="020F0502020204030204" pitchFamily="34" charset="0"/>
              </a:rPr>
              <a:t>plusieurs difficultés techniques </a:t>
            </a:r>
            <a:r>
              <a:rPr lang="fr-FR" sz="1800" b="0" i="0" u="none" strike="noStrike" baseline="0" dirty="0">
                <a:latin typeface="Calibri" panose="020F0502020204030204" pitchFamily="34" charset="0"/>
              </a:rPr>
              <a:t>lors de la </a:t>
            </a:r>
            <a:r>
              <a:rPr lang="fr-FR" sz="1800" b="1" i="0" u="none" strike="noStrike" baseline="0" dirty="0">
                <a:latin typeface="Calibri" panose="020F0502020204030204" pitchFamily="34" charset="0"/>
              </a:rPr>
              <a:t>reproduction exacte de la maquette</a:t>
            </a:r>
            <a:r>
              <a:rPr lang="fr-FR" sz="1800" b="0" i="0" u="none" strike="noStrike" baseline="0" dirty="0">
                <a:latin typeface="Calibri" panose="020F0502020204030204" pitchFamily="34" charset="0"/>
              </a:rPr>
              <a:t>. </a:t>
            </a:r>
          </a:p>
          <a:p>
            <a:pPr marL="0" indent="0" algn="just">
              <a:buNone/>
            </a:pPr>
            <a:endParaRPr lang="fr-FR" sz="1800" b="0" i="0" u="none" strike="noStrike" baseline="0" dirty="0">
              <a:latin typeface="Calibri" panose="020F0502020204030204" pitchFamily="34" charset="0"/>
            </a:endParaRPr>
          </a:p>
          <a:p>
            <a:pPr algn="just"/>
            <a:r>
              <a:rPr lang="fr-FR" sz="1800" b="0" i="0" u="none" strike="noStrike" baseline="0" dirty="0">
                <a:latin typeface="Calibri" panose="020F0502020204030204" pitchFamily="34" charset="0"/>
              </a:rPr>
              <a:t>Malgré ces obstacles, cette phase m’a permis d’</a:t>
            </a:r>
            <a:r>
              <a:rPr lang="fr-FR" sz="1800" b="1" i="0" u="none" strike="noStrike" baseline="0" dirty="0">
                <a:latin typeface="Calibri" panose="020F0502020204030204" pitchFamily="34" charset="0"/>
              </a:rPr>
              <a:t>approfondir mes connaissances en intégration web</a:t>
            </a:r>
            <a:r>
              <a:rPr lang="fr-FR" sz="1800" b="0" i="0" u="none" strike="noStrike" baseline="0" dirty="0">
                <a:latin typeface="Calibri" panose="020F0502020204030204" pitchFamily="34" charset="0"/>
              </a:rPr>
              <a:t>.</a:t>
            </a:r>
            <a:endParaRPr lang="fr-FR" dirty="0"/>
          </a:p>
        </p:txBody>
      </p:sp>
      <p:pic>
        <p:nvPicPr>
          <p:cNvPr id="5" name="Image 4">
            <a:extLst>
              <a:ext uri="{FF2B5EF4-FFF2-40B4-BE49-F238E27FC236}">
                <a16:creationId xmlns:a16="http://schemas.microsoft.com/office/drawing/2014/main" id="{B9AC0661-FE2D-C4B2-276D-7842752D4056}"/>
              </a:ext>
            </a:extLst>
          </p:cNvPr>
          <p:cNvPicPr>
            <a:picLocks noChangeAspect="1"/>
          </p:cNvPicPr>
          <p:nvPr/>
        </p:nvPicPr>
        <p:blipFill>
          <a:blip r:embed="rId3"/>
          <a:stretch>
            <a:fillRect/>
          </a:stretch>
        </p:blipFill>
        <p:spPr>
          <a:xfrm>
            <a:off x="7314385" y="2472476"/>
            <a:ext cx="4586970" cy="3549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ZoneTexte 5">
            <a:extLst>
              <a:ext uri="{FF2B5EF4-FFF2-40B4-BE49-F238E27FC236}">
                <a16:creationId xmlns:a16="http://schemas.microsoft.com/office/drawing/2014/main" id="{C726A093-575B-28CB-F307-21A6CCBCCB68}"/>
              </a:ext>
            </a:extLst>
          </p:cNvPr>
          <p:cNvSpPr txBox="1"/>
          <p:nvPr/>
        </p:nvSpPr>
        <p:spPr>
          <a:xfrm>
            <a:off x="8099304" y="2103144"/>
            <a:ext cx="3446585" cy="369332"/>
          </a:xfrm>
          <a:prstGeom prst="rect">
            <a:avLst/>
          </a:prstGeom>
          <a:noFill/>
        </p:spPr>
        <p:txBody>
          <a:bodyPr wrap="square" rtlCol="0">
            <a:spAutoFit/>
          </a:bodyPr>
          <a:lstStyle/>
          <a:p>
            <a:r>
              <a:rPr lang="fr-FR" sz="1800" b="0" i="0" u="none" strike="noStrike" baseline="0" dirty="0">
                <a:latin typeface="Calibri" panose="020F0502020204030204" pitchFamily="34" charset="0"/>
              </a:rPr>
              <a:t>Section </a:t>
            </a:r>
            <a:r>
              <a:rPr lang="fr-FR" sz="1800" b="0" i="0" u="none" strike="noStrike" baseline="0" dirty="0" err="1">
                <a:latin typeface="Calibri" panose="020F0502020204030204" pitchFamily="34" charset="0"/>
              </a:rPr>
              <a:t>hero</a:t>
            </a:r>
            <a:r>
              <a:rPr lang="fr-FR" sz="1800" b="0" i="0" u="none" strike="noStrike" baseline="0" dirty="0">
                <a:latin typeface="Calibri" panose="020F0502020204030204" pitchFamily="34" charset="0"/>
              </a:rPr>
              <a:t> de la page d’accueil</a:t>
            </a:r>
            <a:endParaRPr lang="fr-FR" dirty="0"/>
          </a:p>
        </p:txBody>
      </p:sp>
      <p:sp>
        <p:nvSpPr>
          <p:cNvPr id="4" name="Espace réservé du numéro de diapositive 3">
            <a:extLst>
              <a:ext uri="{FF2B5EF4-FFF2-40B4-BE49-F238E27FC236}">
                <a16:creationId xmlns:a16="http://schemas.microsoft.com/office/drawing/2014/main" id="{9D184EBA-D05E-4641-CA33-BE9120B54EBD}"/>
              </a:ext>
            </a:extLst>
          </p:cNvPr>
          <p:cNvSpPr>
            <a:spLocks noGrp="1"/>
          </p:cNvSpPr>
          <p:nvPr>
            <p:ph type="sldNum" sz="quarter" idx="12"/>
          </p:nvPr>
        </p:nvSpPr>
        <p:spPr/>
        <p:txBody>
          <a:bodyPr/>
          <a:lstStyle/>
          <a:p>
            <a:fld id="{BF52CA53-77A4-4741-81A6-BC04DAA2D75E}" type="slidenum">
              <a:rPr lang="fr-FR" smtClean="0"/>
              <a:t>10</a:t>
            </a:fld>
            <a:endParaRPr lang="fr-FR"/>
          </a:p>
        </p:txBody>
      </p:sp>
    </p:spTree>
    <p:extLst>
      <p:ext uri="{BB962C8B-B14F-4D97-AF65-F5344CB8AC3E}">
        <p14:creationId xmlns:p14="http://schemas.microsoft.com/office/powerpoint/2010/main" val="279303898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9298FB-45AD-6F90-B20E-7B4FB5926312}"/>
              </a:ext>
            </a:extLst>
          </p:cNvPr>
          <p:cNvSpPr>
            <a:spLocks noGrp="1"/>
          </p:cNvSpPr>
          <p:nvPr>
            <p:ph type="title"/>
          </p:nvPr>
        </p:nvSpPr>
        <p:spPr>
          <a:xfrm>
            <a:off x="538535" y="151504"/>
            <a:ext cx="9404723" cy="1400530"/>
          </a:xfrm>
        </p:spPr>
        <p:txBody>
          <a:bodyPr/>
          <a:lstStyle/>
          <a:p>
            <a:pPr algn="ctr"/>
            <a:r>
              <a:rPr lang="fr-FR" dirty="0"/>
              <a:t>Statique VS dynamique</a:t>
            </a:r>
          </a:p>
        </p:txBody>
      </p:sp>
      <p:pic>
        <p:nvPicPr>
          <p:cNvPr id="9" name="Image 8" descr="Une image contenant texte, capture d’écran, Police, carte de visite&#10;&#10;Le contenu généré par l’IA peut être incorrect.">
            <a:extLst>
              <a:ext uri="{FF2B5EF4-FFF2-40B4-BE49-F238E27FC236}">
                <a16:creationId xmlns:a16="http://schemas.microsoft.com/office/drawing/2014/main" id="{4D308DE8-5BAB-335D-CFC4-970CBDD50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617" y="1144197"/>
            <a:ext cx="5454127" cy="2685109"/>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B75473D5-74C7-7C8D-F0F5-EC44EF79B36B}"/>
              </a:ext>
            </a:extLst>
          </p:cNvPr>
          <p:cNvSpPr txBox="1"/>
          <p:nvPr/>
        </p:nvSpPr>
        <p:spPr>
          <a:xfrm>
            <a:off x="4928924" y="4230933"/>
            <a:ext cx="6094206" cy="2123658"/>
          </a:xfrm>
          <a:prstGeom prst="rect">
            <a:avLst/>
          </a:prstGeom>
          <a:noFill/>
        </p:spPr>
        <p:txBody>
          <a:bodyPr wrap="square">
            <a:spAutoFit/>
          </a:bodyPr>
          <a:lstStyle/>
          <a:p>
            <a:pPr marL="285750" indent="-285750" algn="just">
              <a:buFont typeface="Wingdings" panose="05000000000000000000" pitchFamily="2" charset="2"/>
              <a:buChar char="Ø"/>
            </a:pPr>
            <a:r>
              <a:rPr lang="fr-FR" sz="2000" dirty="0"/>
              <a:t>WordPress exécute une requête dynamique en allant chercher :</a:t>
            </a:r>
          </a:p>
          <a:p>
            <a:pPr algn="just"/>
            <a:endParaRPr lang="fr-FR" sz="2000" dirty="0"/>
          </a:p>
          <a:p>
            <a:pPr lvl="1" algn="just">
              <a:buFont typeface="Arial" panose="020B0604020202020204" pitchFamily="34" charset="0"/>
              <a:buChar char="•"/>
            </a:pPr>
            <a:r>
              <a:rPr lang="fr-FR" dirty="0"/>
              <a:t> les </a:t>
            </a:r>
            <a:r>
              <a:rPr lang="fr-FR" b="1" dirty="0"/>
              <a:t>produits WooCommerce</a:t>
            </a:r>
            <a:r>
              <a:rPr lang="fr-FR" dirty="0"/>
              <a:t>,</a:t>
            </a:r>
          </a:p>
          <a:p>
            <a:pPr lvl="1" algn="just">
              <a:buFont typeface="Arial" panose="020B0604020202020204" pitchFamily="34" charset="0"/>
              <a:buChar char="•"/>
            </a:pPr>
            <a:r>
              <a:rPr lang="fr-FR" b="1" dirty="0"/>
              <a:t> classés par date</a:t>
            </a:r>
            <a:r>
              <a:rPr lang="fr-FR" dirty="0"/>
              <a:t>,</a:t>
            </a:r>
          </a:p>
          <a:p>
            <a:pPr lvl="1" algn="just">
              <a:buFont typeface="Arial" panose="020B0604020202020204" pitchFamily="34" charset="0"/>
              <a:buChar char="•"/>
            </a:pPr>
            <a:r>
              <a:rPr lang="fr-FR" b="1" dirty="0"/>
              <a:t> limités aux 3 plus récents</a:t>
            </a:r>
            <a:r>
              <a:rPr lang="fr-FR" dirty="0"/>
              <a:t>,</a:t>
            </a:r>
          </a:p>
          <a:p>
            <a:pPr lvl="1" algn="just">
              <a:buFont typeface="Arial" panose="020B0604020202020204" pitchFamily="34" charset="0"/>
              <a:buChar char="•"/>
            </a:pPr>
            <a:r>
              <a:rPr lang="fr-FR" dirty="0"/>
              <a:t> récupérés via la classe </a:t>
            </a:r>
            <a:r>
              <a:rPr lang="fr-FR" b="1" dirty="0" err="1"/>
              <a:t>WP_Query</a:t>
            </a:r>
            <a:r>
              <a:rPr lang="fr-FR" dirty="0"/>
              <a:t>.</a:t>
            </a:r>
          </a:p>
        </p:txBody>
      </p:sp>
      <p:sp>
        <p:nvSpPr>
          <p:cNvPr id="17" name="ZoneTexte 16">
            <a:extLst>
              <a:ext uri="{FF2B5EF4-FFF2-40B4-BE49-F238E27FC236}">
                <a16:creationId xmlns:a16="http://schemas.microsoft.com/office/drawing/2014/main" id="{409FCC7A-055D-8716-D5FA-C08B5E51154B}"/>
              </a:ext>
            </a:extLst>
          </p:cNvPr>
          <p:cNvSpPr txBox="1"/>
          <p:nvPr/>
        </p:nvSpPr>
        <p:spPr>
          <a:xfrm>
            <a:off x="121023" y="1311295"/>
            <a:ext cx="6505687" cy="1815882"/>
          </a:xfrm>
          <a:prstGeom prst="rect">
            <a:avLst/>
          </a:prstGeom>
          <a:noFill/>
        </p:spPr>
        <p:txBody>
          <a:bodyPr wrap="square">
            <a:spAutoFit/>
          </a:bodyPr>
          <a:lstStyle/>
          <a:p>
            <a:pPr marL="285750" indent="-285750" algn="just">
              <a:buFont typeface="Wingdings" panose="05000000000000000000" pitchFamily="2" charset="2"/>
              <a:buChar char="Ø"/>
            </a:pPr>
            <a:r>
              <a:rPr lang="fr-FR" sz="2000" dirty="0"/>
              <a:t>Statique – cela illustre : </a:t>
            </a:r>
          </a:p>
          <a:p>
            <a:pPr algn="just"/>
            <a:endParaRPr lang="fr-FR" sz="2000" dirty="0"/>
          </a:p>
          <a:p>
            <a:pPr lvl="1" algn="just">
              <a:buFont typeface="Arial" panose="020B0604020202020204" pitchFamily="34" charset="0"/>
              <a:buChar char="•"/>
            </a:pPr>
            <a:r>
              <a:rPr lang="fr-FR" dirty="0"/>
              <a:t> une zone</a:t>
            </a:r>
            <a:r>
              <a:rPr lang="fr-FR" b="1" dirty="0"/>
              <a:t> codée en dur,</a:t>
            </a:r>
          </a:p>
          <a:p>
            <a:pPr lvl="1" algn="just">
              <a:buFont typeface="Arial" panose="020B0604020202020204" pitchFamily="34" charset="0"/>
              <a:buChar char="•"/>
            </a:pPr>
            <a:r>
              <a:rPr lang="fr-FR" b="1" dirty="0"/>
              <a:t> </a:t>
            </a:r>
            <a:r>
              <a:rPr lang="fr-FR" dirty="0"/>
              <a:t>affichée</a:t>
            </a:r>
            <a:r>
              <a:rPr lang="fr-FR" b="1" dirty="0"/>
              <a:t> telle quelle;</a:t>
            </a:r>
            <a:endParaRPr lang="fr-FR" dirty="0"/>
          </a:p>
          <a:p>
            <a:pPr lvl="1" algn="just">
              <a:buFont typeface="Arial" panose="020B0604020202020204" pitchFamily="34" charset="0"/>
              <a:buChar char="•"/>
            </a:pPr>
            <a:r>
              <a:rPr lang="fr-FR" b="1" dirty="0"/>
              <a:t> non liée à la base de données,</a:t>
            </a:r>
            <a:endParaRPr lang="fr-FR" dirty="0"/>
          </a:p>
          <a:p>
            <a:pPr lvl="1" algn="just">
              <a:buFont typeface="Arial" panose="020B0604020202020204" pitchFamily="34" charset="0"/>
              <a:buChar char="•"/>
            </a:pPr>
            <a:r>
              <a:rPr lang="fr-FR" dirty="0"/>
              <a:t> ne nécessitant aucune logique PHP ou WordPress.</a:t>
            </a:r>
          </a:p>
        </p:txBody>
      </p:sp>
      <p:sp>
        <p:nvSpPr>
          <p:cNvPr id="3" name="Espace réservé du numéro de diapositive 2">
            <a:extLst>
              <a:ext uri="{FF2B5EF4-FFF2-40B4-BE49-F238E27FC236}">
                <a16:creationId xmlns:a16="http://schemas.microsoft.com/office/drawing/2014/main" id="{E6883BC1-8CAF-4DF8-2DCE-A8795D769638}"/>
              </a:ext>
            </a:extLst>
          </p:cNvPr>
          <p:cNvSpPr>
            <a:spLocks noGrp="1"/>
          </p:cNvSpPr>
          <p:nvPr>
            <p:ph type="sldNum" sz="quarter" idx="12"/>
          </p:nvPr>
        </p:nvSpPr>
        <p:spPr/>
        <p:txBody>
          <a:bodyPr/>
          <a:lstStyle/>
          <a:p>
            <a:fld id="{BF52CA53-77A4-4741-81A6-BC04DAA2D75E}" type="slidenum">
              <a:rPr lang="fr-FR" smtClean="0"/>
              <a:t>11</a:t>
            </a:fld>
            <a:endParaRPr lang="fr-F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CEE19ACB-16DF-A7FF-551F-A8EC78603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23" y="3614147"/>
            <a:ext cx="4807901" cy="3044199"/>
          </a:xfrm>
          <a:prstGeom prst="rect">
            <a:avLst/>
          </a:prstGeom>
        </p:spPr>
      </p:pic>
    </p:spTree>
    <p:extLst>
      <p:ext uri="{BB962C8B-B14F-4D97-AF65-F5344CB8AC3E}">
        <p14:creationId xmlns:p14="http://schemas.microsoft.com/office/powerpoint/2010/main" val="176697906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FCA79B-9844-48C0-ED71-3E015EB9F4E1}"/>
              </a:ext>
            </a:extLst>
          </p:cNvPr>
          <p:cNvSpPr>
            <a:spLocks noGrp="1"/>
          </p:cNvSpPr>
          <p:nvPr>
            <p:ph type="title"/>
          </p:nvPr>
        </p:nvSpPr>
        <p:spPr>
          <a:xfrm>
            <a:off x="540603" y="171364"/>
            <a:ext cx="9404723" cy="1400530"/>
          </a:xfrm>
        </p:spPr>
        <p:txBody>
          <a:bodyPr/>
          <a:lstStyle/>
          <a:p>
            <a:pPr algn="ctr"/>
            <a:r>
              <a:rPr lang="fr-FR" dirty="0"/>
              <a:t>CSS (</a:t>
            </a:r>
            <a:r>
              <a:rPr lang="fr-FR" dirty="0" err="1"/>
              <a:t>Cascading</a:t>
            </a:r>
            <a:r>
              <a:rPr lang="fr-FR" dirty="0"/>
              <a:t> Style Sheets)</a:t>
            </a:r>
          </a:p>
        </p:txBody>
      </p:sp>
      <p:sp>
        <p:nvSpPr>
          <p:cNvPr id="3" name="Espace réservé du contenu 2">
            <a:extLst>
              <a:ext uri="{FF2B5EF4-FFF2-40B4-BE49-F238E27FC236}">
                <a16:creationId xmlns:a16="http://schemas.microsoft.com/office/drawing/2014/main" id="{224B019E-AB64-715F-7738-AC955491E7B1}"/>
              </a:ext>
            </a:extLst>
          </p:cNvPr>
          <p:cNvSpPr>
            <a:spLocks noGrp="1"/>
          </p:cNvSpPr>
          <p:nvPr>
            <p:ph idx="1"/>
          </p:nvPr>
        </p:nvSpPr>
        <p:spPr>
          <a:xfrm>
            <a:off x="4000783" y="1203384"/>
            <a:ext cx="8039078" cy="2414615"/>
          </a:xfrm>
        </p:spPr>
        <p:txBody>
          <a:bodyPr>
            <a:normAutofit/>
          </a:bodyPr>
          <a:lstStyle/>
          <a:p>
            <a:pPr algn="just"/>
            <a:r>
              <a:rPr lang="fr-FR" sz="1800" b="0" i="0" u="none" strike="noStrike" baseline="0" dirty="0">
                <a:latin typeface="Calibri" panose="020F0502020204030204" pitchFamily="34" charset="0"/>
              </a:rPr>
              <a:t>J’ai réalisé plusieurs fichiers </a:t>
            </a:r>
            <a:r>
              <a:rPr lang="fr-FR" sz="1800" b="1" i="0" u="none" strike="noStrike" baseline="0" dirty="0">
                <a:latin typeface="Calibri" panose="020F0502020204030204" pitchFamily="34" charset="0"/>
              </a:rPr>
              <a:t>CSS</a:t>
            </a:r>
            <a:r>
              <a:rPr lang="fr-FR" sz="1800" b="0" i="0" u="none" strike="noStrike" baseline="0" dirty="0">
                <a:latin typeface="Calibri" panose="020F0502020204030204" pitchFamily="34" charset="0"/>
              </a:rPr>
              <a:t>, un pour chaque page </a:t>
            </a:r>
            <a:r>
              <a:rPr lang="fr-FR" sz="1800" b="1" i="0" u="none" strike="noStrike" baseline="0" dirty="0">
                <a:latin typeface="Calibri" panose="020F0502020204030204" pitchFamily="34" charset="0"/>
              </a:rPr>
              <a:t>HTML</a:t>
            </a:r>
            <a:r>
              <a:rPr lang="fr-FR" sz="1800" b="0" i="0" u="none" strike="noStrike" baseline="0" dirty="0">
                <a:latin typeface="Calibri" panose="020F0502020204030204" pitchFamily="34" charset="0"/>
              </a:rPr>
              <a:t>. </a:t>
            </a:r>
          </a:p>
          <a:p>
            <a:pPr marL="0" indent="0" algn="just">
              <a:buNone/>
            </a:pPr>
            <a:endParaRPr lang="fr-FR" sz="1800" b="0" i="0" u="none" strike="noStrike" baseline="0" dirty="0">
              <a:latin typeface="Calibri" panose="020F0502020204030204" pitchFamily="34" charset="0"/>
            </a:endParaRPr>
          </a:p>
          <a:p>
            <a:pPr algn="just"/>
            <a:r>
              <a:rPr lang="fr-FR" sz="1800" b="0" i="0" u="none" strike="noStrike" baseline="0" dirty="0">
                <a:latin typeface="Calibri" panose="020F0502020204030204" pitchFamily="34" charset="0"/>
              </a:rPr>
              <a:t>Le code suivant correspond à la </a:t>
            </a:r>
            <a:r>
              <a:rPr lang="fr-FR" sz="1800" b="1" i="0" u="none" strike="noStrike" baseline="0" dirty="0">
                <a:latin typeface="Calibri" panose="020F0502020204030204" pitchFamily="34" charset="0"/>
              </a:rPr>
              <a:t>section “</a:t>
            </a:r>
            <a:r>
              <a:rPr lang="fr-FR" sz="1800" b="1" i="0" u="none" strike="noStrike" baseline="0" dirty="0" err="1">
                <a:latin typeface="Calibri" panose="020F0502020204030204" pitchFamily="34" charset="0"/>
              </a:rPr>
              <a:t>hero</a:t>
            </a:r>
            <a:r>
              <a:rPr lang="fr-FR" sz="1800" b="1" i="0" u="none" strike="noStrike" baseline="0" dirty="0">
                <a:latin typeface="Calibri" panose="020F0502020204030204" pitchFamily="34" charset="0"/>
              </a:rPr>
              <a:t>” </a:t>
            </a:r>
            <a:r>
              <a:rPr lang="fr-FR" sz="1800" b="0" i="0" u="none" strike="noStrike" baseline="0" dirty="0">
                <a:latin typeface="Calibri" panose="020F0502020204030204" pitchFamily="34" charset="0"/>
              </a:rPr>
              <a:t>du site. Cette section permet de capter immédiatement l’attention de l’utilisateur grâce à une </a:t>
            </a:r>
            <a:r>
              <a:rPr lang="fr-FR" sz="1800" b="1" i="0" u="none" strike="noStrike" baseline="0" dirty="0">
                <a:latin typeface="Calibri" panose="020F0502020204030204" pitchFamily="34" charset="0"/>
              </a:rPr>
              <a:t>image de fond</a:t>
            </a:r>
            <a:r>
              <a:rPr lang="fr-FR" sz="1800" b="0" i="0" u="none" strike="noStrike" baseline="0" dirty="0">
                <a:latin typeface="Calibri" panose="020F0502020204030204" pitchFamily="34" charset="0"/>
              </a:rPr>
              <a:t>. </a:t>
            </a:r>
            <a:endParaRPr lang="fr-FR" dirty="0"/>
          </a:p>
        </p:txBody>
      </p:sp>
      <p:pic>
        <p:nvPicPr>
          <p:cNvPr id="5" name="Image 4">
            <a:extLst>
              <a:ext uri="{FF2B5EF4-FFF2-40B4-BE49-F238E27FC236}">
                <a16:creationId xmlns:a16="http://schemas.microsoft.com/office/drawing/2014/main" id="{09E88EFD-ABB6-D867-4ADB-B993C580F0AC}"/>
              </a:ext>
            </a:extLst>
          </p:cNvPr>
          <p:cNvPicPr>
            <a:picLocks noChangeAspect="1"/>
          </p:cNvPicPr>
          <p:nvPr/>
        </p:nvPicPr>
        <p:blipFill>
          <a:blip r:embed="rId3"/>
          <a:stretch>
            <a:fillRect/>
          </a:stretch>
        </p:blipFill>
        <p:spPr>
          <a:xfrm>
            <a:off x="60160" y="956947"/>
            <a:ext cx="4000783" cy="3276000"/>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7DC6ABC0-5AA2-44E2-1667-782C52B533FF}"/>
              </a:ext>
            </a:extLst>
          </p:cNvPr>
          <p:cNvPicPr>
            <a:picLocks noChangeAspect="1"/>
          </p:cNvPicPr>
          <p:nvPr/>
        </p:nvPicPr>
        <p:blipFill>
          <a:blip r:embed="rId4"/>
          <a:stretch>
            <a:fillRect/>
          </a:stretch>
        </p:blipFill>
        <p:spPr>
          <a:xfrm>
            <a:off x="8274996" y="3501502"/>
            <a:ext cx="3767269" cy="3240000"/>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3DA34C24-D9FA-5E80-FC44-A003B9D1330B}"/>
              </a:ext>
            </a:extLst>
          </p:cNvPr>
          <p:cNvSpPr txBox="1"/>
          <p:nvPr/>
        </p:nvSpPr>
        <p:spPr>
          <a:xfrm>
            <a:off x="118968" y="4378312"/>
            <a:ext cx="7901354" cy="2308324"/>
          </a:xfrm>
          <a:prstGeom prst="rect">
            <a:avLst/>
          </a:prstGeom>
          <a:noFill/>
        </p:spPr>
        <p:txBody>
          <a:bodyPr wrap="square" rtlCol="0">
            <a:spAutoFit/>
          </a:bodyPr>
          <a:lstStyle/>
          <a:p>
            <a:pPr marL="285750" indent="-285750" algn="just">
              <a:buClr>
                <a:schemeClr val="bg2">
                  <a:lumMod val="40000"/>
                  <a:lumOff val="60000"/>
                </a:schemeClr>
              </a:buClr>
              <a:buFont typeface="Wingdings" panose="05000000000000000000" pitchFamily="2" charset="2"/>
              <a:buChar char="Ø"/>
            </a:pPr>
            <a:r>
              <a:rPr lang="fr-FR" sz="1800" b="0" i="0" u="none" strike="noStrike" baseline="0" dirty="0">
                <a:latin typeface="Calibri" panose="020F0502020204030204" pitchFamily="34" charset="0"/>
              </a:rPr>
              <a:t>Ce code correspond aux deux </a:t>
            </a:r>
            <a:r>
              <a:rPr lang="fr-FR" sz="1800" b="1" i="0" u="none" strike="noStrike" baseline="0" dirty="0">
                <a:latin typeface="Calibri" panose="020F0502020204030204" pitchFamily="34" charset="0"/>
              </a:rPr>
              <a:t>cartes </a:t>
            </a:r>
            <a:r>
              <a:rPr lang="fr-FR" sz="1800" b="0" i="0" u="none" strike="noStrike" baseline="0" dirty="0">
                <a:latin typeface="Calibri" panose="020F0502020204030204" pitchFamily="34" charset="0"/>
              </a:rPr>
              <a:t>de catégories situées après la section d’introduction sur la page d’accueil.</a:t>
            </a:r>
          </a:p>
          <a:p>
            <a:pPr marL="285750" indent="-285750" algn="just">
              <a:buClr>
                <a:schemeClr val="bg2">
                  <a:lumMod val="40000"/>
                  <a:lumOff val="60000"/>
                </a:schemeClr>
              </a:buClr>
              <a:buFont typeface="Wingdings" panose="05000000000000000000" pitchFamily="2" charset="2"/>
              <a:buChar char="Ø"/>
            </a:pPr>
            <a:r>
              <a:rPr lang="fr-FR" sz="1800" b="0" i="0" u="none" strike="noStrike" baseline="0" dirty="0">
                <a:latin typeface="Calibri" panose="020F0502020204030204" pitchFamily="34" charset="0"/>
              </a:rPr>
              <a:t> Il définit principalement la mise en page et le </a:t>
            </a:r>
            <a:r>
              <a:rPr lang="fr-FR" sz="1800" b="1" i="0" u="none" strike="noStrike" baseline="0" dirty="0">
                <a:latin typeface="Calibri" panose="020F0502020204030204" pitchFamily="34" charset="0"/>
              </a:rPr>
              <a:t>positionnement </a:t>
            </a:r>
            <a:r>
              <a:rPr lang="fr-FR" sz="1800" b="0" i="0" u="none" strike="noStrike" baseline="0" dirty="0">
                <a:latin typeface="Calibri" panose="020F0502020204030204" pitchFamily="34" charset="0"/>
              </a:rPr>
              <a:t>des blocs au sein du site. </a:t>
            </a:r>
          </a:p>
          <a:p>
            <a:pPr marL="285750" indent="-285750" algn="just">
              <a:buClr>
                <a:schemeClr val="bg2">
                  <a:lumMod val="40000"/>
                  <a:lumOff val="60000"/>
                </a:schemeClr>
              </a:buClr>
              <a:buFont typeface="Wingdings" panose="05000000000000000000" pitchFamily="2" charset="2"/>
              <a:buChar char="Ø"/>
            </a:pPr>
            <a:endParaRPr lang="fr-FR" dirty="0">
              <a:latin typeface="Calibri" panose="020F0502020204030204" pitchFamily="34" charset="0"/>
            </a:endParaRPr>
          </a:p>
          <a:p>
            <a:pPr marL="285750" indent="-285750" algn="just">
              <a:buClr>
                <a:schemeClr val="bg2">
                  <a:lumMod val="40000"/>
                  <a:lumOff val="60000"/>
                </a:schemeClr>
              </a:buClr>
              <a:buFont typeface="Wingdings" panose="05000000000000000000" pitchFamily="2" charset="2"/>
              <a:buChar char="Ø"/>
            </a:pPr>
            <a:r>
              <a:rPr lang="fr-FR" sz="1800" b="1" i="0" u="none" strike="noStrike" baseline="0" dirty="0">
                <a:latin typeface="Calibri" panose="020F0502020204030204" pitchFamily="34" charset="0"/>
              </a:rPr>
              <a:t>Bon à savoir : </a:t>
            </a:r>
            <a:r>
              <a:rPr lang="fr-FR" sz="1800" b="0" i="0" u="none" strike="noStrike" baseline="0" dirty="0">
                <a:latin typeface="Calibri" panose="020F0502020204030204" pitchFamily="34" charset="0"/>
              </a:rPr>
              <a:t>La propriété position : </a:t>
            </a:r>
            <a:r>
              <a:rPr lang="fr-FR" sz="1800" b="1" i="0" u="none" strike="noStrike" baseline="0" dirty="0">
                <a:latin typeface="Calibri" panose="020F0502020204030204" pitchFamily="34" charset="0"/>
              </a:rPr>
              <a:t>relative </a:t>
            </a:r>
            <a:r>
              <a:rPr lang="fr-FR" sz="1800" b="0" i="0" u="none" strike="noStrike" baseline="0" dirty="0">
                <a:latin typeface="Calibri" panose="020F0502020204030204" pitchFamily="34" charset="0"/>
              </a:rPr>
              <a:t>déplace un élément par rapport à sa position d’origine, alors que position : </a:t>
            </a:r>
            <a:r>
              <a:rPr lang="fr-FR" sz="1800" b="1" i="0" u="none" strike="noStrike" baseline="0" dirty="0">
                <a:latin typeface="Calibri" panose="020F0502020204030204" pitchFamily="34" charset="0"/>
              </a:rPr>
              <a:t>absolue </a:t>
            </a:r>
            <a:r>
              <a:rPr lang="fr-FR" sz="1800" b="0" i="0" u="none" strike="noStrike" baseline="0" dirty="0">
                <a:latin typeface="Calibri" panose="020F0502020204030204" pitchFamily="34" charset="0"/>
              </a:rPr>
              <a:t>le positionne par rapport à son parent. </a:t>
            </a:r>
            <a:endParaRPr lang="fr-FR" dirty="0"/>
          </a:p>
        </p:txBody>
      </p:sp>
      <p:sp>
        <p:nvSpPr>
          <p:cNvPr id="4" name="Espace réservé du numéro de diapositive 3">
            <a:extLst>
              <a:ext uri="{FF2B5EF4-FFF2-40B4-BE49-F238E27FC236}">
                <a16:creationId xmlns:a16="http://schemas.microsoft.com/office/drawing/2014/main" id="{FDB0375B-2C28-9A7E-C46D-90828B09522A}"/>
              </a:ext>
            </a:extLst>
          </p:cNvPr>
          <p:cNvSpPr>
            <a:spLocks noGrp="1"/>
          </p:cNvSpPr>
          <p:nvPr>
            <p:ph type="sldNum" sz="quarter" idx="12"/>
          </p:nvPr>
        </p:nvSpPr>
        <p:spPr/>
        <p:txBody>
          <a:bodyPr/>
          <a:lstStyle/>
          <a:p>
            <a:fld id="{BF52CA53-77A4-4741-81A6-BC04DAA2D75E}" type="slidenum">
              <a:rPr lang="fr-FR" smtClean="0"/>
              <a:t>12</a:t>
            </a:fld>
            <a:endParaRPr lang="fr-FR"/>
          </a:p>
        </p:txBody>
      </p:sp>
    </p:spTree>
    <p:extLst>
      <p:ext uri="{BB962C8B-B14F-4D97-AF65-F5344CB8AC3E}">
        <p14:creationId xmlns:p14="http://schemas.microsoft.com/office/powerpoint/2010/main" val="4919094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D08E6-BC22-1AE7-5A3C-B7C0198960F7}"/>
              </a:ext>
            </a:extLst>
          </p:cNvPr>
          <p:cNvSpPr>
            <a:spLocks noGrp="1"/>
          </p:cNvSpPr>
          <p:nvPr>
            <p:ph type="title"/>
          </p:nvPr>
        </p:nvSpPr>
        <p:spPr>
          <a:xfrm>
            <a:off x="678384" y="99320"/>
            <a:ext cx="9404723" cy="1400530"/>
          </a:xfrm>
        </p:spPr>
        <p:txBody>
          <a:bodyPr/>
          <a:lstStyle/>
          <a:p>
            <a:pPr algn="ctr"/>
            <a:r>
              <a:rPr lang="fr-FR" dirty="0"/>
              <a:t>JS (JavaScript)</a:t>
            </a:r>
          </a:p>
        </p:txBody>
      </p:sp>
      <p:sp>
        <p:nvSpPr>
          <p:cNvPr id="3" name="Espace réservé du contenu 2">
            <a:extLst>
              <a:ext uri="{FF2B5EF4-FFF2-40B4-BE49-F238E27FC236}">
                <a16:creationId xmlns:a16="http://schemas.microsoft.com/office/drawing/2014/main" id="{7A281D3A-7C3C-3C93-DB1A-DCE4D9E0C652}"/>
              </a:ext>
            </a:extLst>
          </p:cNvPr>
          <p:cNvSpPr>
            <a:spLocks noGrp="1"/>
          </p:cNvSpPr>
          <p:nvPr>
            <p:ph idx="1"/>
          </p:nvPr>
        </p:nvSpPr>
        <p:spPr>
          <a:xfrm>
            <a:off x="119294" y="1499850"/>
            <a:ext cx="11875482" cy="3197709"/>
          </a:xfrm>
        </p:spPr>
        <p:txBody>
          <a:bodyPr/>
          <a:lstStyle/>
          <a:p>
            <a:pPr algn="just"/>
            <a:r>
              <a:rPr lang="fr-FR" b="1" dirty="0"/>
              <a:t>Document : </a:t>
            </a:r>
            <a:r>
              <a:rPr lang="fr-FR" dirty="0"/>
              <a:t>Représente </a:t>
            </a:r>
            <a:r>
              <a:rPr lang="fr-FR" b="1" dirty="0"/>
              <a:t>l’ensemble</a:t>
            </a:r>
            <a:r>
              <a:rPr lang="fr-FR" dirty="0"/>
              <a:t> de la page web au sein du </a:t>
            </a:r>
            <a:r>
              <a:rPr lang="fr-FR" b="1" dirty="0"/>
              <a:t>DOM</a:t>
            </a:r>
            <a:r>
              <a:rPr lang="fr-FR" dirty="0"/>
              <a:t>.</a:t>
            </a:r>
          </a:p>
          <a:p>
            <a:pPr algn="just"/>
            <a:endParaRPr lang="fr-FR" dirty="0"/>
          </a:p>
          <a:p>
            <a:pPr algn="just"/>
            <a:r>
              <a:rPr lang="fr-FR" b="1" dirty="0"/>
              <a:t>Écouteur d’événement : </a:t>
            </a:r>
            <a:r>
              <a:rPr lang="fr-FR" dirty="0"/>
              <a:t>Permet de</a:t>
            </a:r>
            <a:r>
              <a:rPr lang="fr-FR" b="1" dirty="0"/>
              <a:t> surveiller </a:t>
            </a:r>
            <a:r>
              <a:rPr lang="fr-FR" dirty="0"/>
              <a:t>un événement particulier</a:t>
            </a:r>
          </a:p>
          <a:p>
            <a:pPr marL="0" indent="0" algn="just">
              <a:buNone/>
            </a:pPr>
            <a:endParaRPr lang="fr-FR" dirty="0"/>
          </a:p>
          <a:p>
            <a:pPr algn="just"/>
            <a:r>
              <a:rPr lang="fr-FR" b="1" dirty="0"/>
              <a:t>Fonction fléchée : </a:t>
            </a:r>
            <a:r>
              <a:rPr lang="fr-FR" dirty="0"/>
              <a:t>C’est une </a:t>
            </a:r>
            <a:r>
              <a:rPr lang="fr-FR" b="1" dirty="0" err="1"/>
              <a:t>synthaxe</a:t>
            </a:r>
            <a:r>
              <a:rPr lang="fr-FR" dirty="0"/>
              <a:t> moderne introduite avec la recommandation </a:t>
            </a:r>
            <a:r>
              <a:rPr lang="fr-FR" b="1" dirty="0"/>
              <a:t>ES6</a:t>
            </a:r>
            <a:r>
              <a:rPr lang="fr-FR" dirty="0"/>
              <a:t>, elle définit le bloc d’instructions à exécuter lorsque l’événement est déclenché.</a:t>
            </a:r>
          </a:p>
        </p:txBody>
      </p:sp>
      <p:pic>
        <p:nvPicPr>
          <p:cNvPr id="5" name="Image 4">
            <a:extLst>
              <a:ext uri="{FF2B5EF4-FFF2-40B4-BE49-F238E27FC236}">
                <a16:creationId xmlns:a16="http://schemas.microsoft.com/office/drawing/2014/main" id="{56818779-A216-B3FD-9FC6-7B6C0CC8D858}"/>
              </a:ext>
            </a:extLst>
          </p:cNvPr>
          <p:cNvPicPr>
            <a:picLocks noChangeAspect="1"/>
          </p:cNvPicPr>
          <p:nvPr/>
        </p:nvPicPr>
        <p:blipFill>
          <a:blip r:embed="rId3"/>
          <a:stretch>
            <a:fillRect/>
          </a:stretch>
        </p:blipFill>
        <p:spPr>
          <a:xfrm>
            <a:off x="203518" y="4776148"/>
            <a:ext cx="5786654" cy="1753927"/>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93289CD5-8C4F-D00C-8AEC-4A5569B1804A}"/>
              </a:ext>
            </a:extLst>
          </p:cNvPr>
          <p:cNvSpPr txBox="1"/>
          <p:nvPr/>
        </p:nvSpPr>
        <p:spPr>
          <a:xfrm>
            <a:off x="6286053" y="4999563"/>
            <a:ext cx="5579631" cy="1292662"/>
          </a:xfrm>
          <a:prstGeom prst="rect">
            <a:avLst/>
          </a:prstGeom>
          <a:noFill/>
        </p:spPr>
        <p:txBody>
          <a:bodyPr wrap="square" rtlCol="0">
            <a:spAutoFit/>
          </a:bodyPr>
          <a:lstStyle/>
          <a:p>
            <a:pPr marL="285750" indent="-285750" algn="just">
              <a:buClr>
                <a:schemeClr val="bg2">
                  <a:lumMod val="40000"/>
                  <a:lumOff val="60000"/>
                </a:schemeClr>
              </a:buClr>
              <a:buFont typeface="Wingdings" panose="05000000000000000000" pitchFamily="2" charset="2"/>
              <a:buChar char="Ø"/>
            </a:pPr>
            <a:r>
              <a:rPr lang="fr-FR" sz="2000" b="1" dirty="0">
                <a:latin typeface="+mj-lt"/>
              </a:rPr>
              <a:t>Initialisation des événements du header : </a:t>
            </a:r>
            <a:r>
              <a:rPr lang="fr-FR" sz="2000" dirty="0">
                <a:latin typeface="+mj-lt"/>
              </a:rPr>
              <a:t>Appel d’une fonction qui s’exécute dès que la page est prête.</a:t>
            </a:r>
          </a:p>
          <a:p>
            <a:endParaRPr lang="fr-FR" dirty="0"/>
          </a:p>
        </p:txBody>
      </p:sp>
      <p:sp>
        <p:nvSpPr>
          <p:cNvPr id="4" name="Espace réservé du numéro de diapositive 3">
            <a:extLst>
              <a:ext uri="{FF2B5EF4-FFF2-40B4-BE49-F238E27FC236}">
                <a16:creationId xmlns:a16="http://schemas.microsoft.com/office/drawing/2014/main" id="{80114104-852A-1981-320F-673A7CA515CB}"/>
              </a:ext>
            </a:extLst>
          </p:cNvPr>
          <p:cNvSpPr>
            <a:spLocks noGrp="1"/>
          </p:cNvSpPr>
          <p:nvPr>
            <p:ph type="sldNum" sz="quarter" idx="12"/>
          </p:nvPr>
        </p:nvSpPr>
        <p:spPr/>
        <p:txBody>
          <a:bodyPr/>
          <a:lstStyle/>
          <a:p>
            <a:fld id="{BF52CA53-77A4-4741-81A6-BC04DAA2D75E}" type="slidenum">
              <a:rPr lang="fr-FR" smtClean="0"/>
              <a:t>13</a:t>
            </a:fld>
            <a:endParaRPr lang="fr-FR"/>
          </a:p>
        </p:txBody>
      </p:sp>
    </p:spTree>
    <p:extLst>
      <p:ext uri="{BB962C8B-B14F-4D97-AF65-F5344CB8AC3E}">
        <p14:creationId xmlns:p14="http://schemas.microsoft.com/office/powerpoint/2010/main" val="52093096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35653D-5FCC-C9BF-7792-27BC9E287C1A}"/>
              </a:ext>
            </a:extLst>
          </p:cNvPr>
          <p:cNvSpPr>
            <a:spLocks noGrp="1"/>
          </p:cNvSpPr>
          <p:nvPr>
            <p:ph idx="1"/>
          </p:nvPr>
        </p:nvSpPr>
        <p:spPr>
          <a:xfrm>
            <a:off x="500884" y="385483"/>
            <a:ext cx="9643577" cy="2034892"/>
          </a:xfrm>
        </p:spPr>
        <p:txBody>
          <a:bodyPr/>
          <a:lstStyle/>
          <a:p>
            <a:pPr algn="just"/>
            <a:r>
              <a:rPr lang="fr-FR" b="1" dirty="0"/>
              <a:t>Fonction de rappel : </a:t>
            </a:r>
            <a:r>
              <a:rPr lang="fr-FR" dirty="0"/>
              <a:t>Interactions dans l’en-tête du site, ici pour le mobile.</a:t>
            </a:r>
          </a:p>
          <a:p>
            <a:pPr algn="just"/>
            <a:endParaRPr lang="fr-FR" dirty="0"/>
          </a:p>
          <a:p>
            <a:pPr algn="just"/>
            <a:r>
              <a:rPr lang="fr-FR" b="1" dirty="0" err="1"/>
              <a:t>Const</a:t>
            </a:r>
            <a:r>
              <a:rPr lang="fr-FR" b="1" dirty="0"/>
              <a:t> : </a:t>
            </a:r>
            <a:r>
              <a:rPr lang="fr-FR" dirty="0"/>
              <a:t>Constantes utilisées pour sélectionner des éléments HTML à partir de leurs classes.</a:t>
            </a:r>
          </a:p>
          <a:p>
            <a:endParaRPr lang="fr-FR" dirty="0"/>
          </a:p>
          <a:p>
            <a:endParaRPr lang="fr-FR" dirty="0"/>
          </a:p>
        </p:txBody>
      </p:sp>
      <p:pic>
        <p:nvPicPr>
          <p:cNvPr id="9" name="Image 8">
            <a:extLst>
              <a:ext uri="{FF2B5EF4-FFF2-40B4-BE49-F238E27FC236}">
                <a16:creationId xmlns:a16="http://schemas.microsoft.com/office/drawing/2014/main" id="{9118C7C3-7E26-4204-8E24-5B9CF02EE663}"/>
              </a:ext>
            </a:extLst>
          </p:cNvPr>
          <p:cNvPicPr>
            <a:picLocks noChangeAspect="1"/>
          </p:cNvPicPr>
          <p:nvPr/>
        </p:nvPicPr>
        <p:blipFill>
          <a:blip r:embed="rId3"/>
          <a:stretch>
            <a:fillRect/>
          </a:stretch>
        </p:blipFill>
        <p:spPr>
          <a:xfrm>
            <a:off x="6458445" y="2584851"/>
            <a:ext cx="5527640" cy="4077244"/>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EAB7F6A4-F729-7AC1-2A13-FFA2EBB61886}"/>
              </a:ext>
            </a:extLst>
          </p:cNvPr>
          <p:cNvSpPr txBox="1"/>
          <p:nvPr/>
        </p:nvSpPr>
        <p:spPr>
          <a:xfrm>
            <a:off x="500884" y="2333082"/>
            <a:ext cx="5637007" cy="4401205"/>
          </a:xfrm>
          <a:prstGeom prst="rect">
            <a:avLst/>
          </a:prstGeom>
          <a:noFill/>
        </p:spPr>
        <p:txBody>
          <a:bodyPr wrap="square" rtlCol="0">
            <a:spAutoFit/>
          </a:bodyPr>
          <a:lstStyle/>
          <a:p>
            <a:pPr marL="285750" indent="-285750" algn="just">
              <a:buClr>
                <a:schemeClr val="bg2">
                  <a:lumMod val="40000"/>
                  <a:lumOff val="60000"/>
                </a:schemeClr>
              </a:buClr>
              <a:buFont typeface="Wingdings" panose="05000000000000000000" pitchFamily="2" charset="2"/>
              <a:buChar char="Ø"/>
            </a:pPr>
            <a:r>
              <a:rPr lang="fr-FR" sz="2000" b="1" dirty="0">
                <a:latin typeface="+mj-lt"/>
              </a:rPr>
              <a:t>If (burger &amp;&amp; </a:t>
            </a:r>
            <a:r>
              <a:rPr lang="fr-FR" sz="2000" b="1" dirty="0" err="1">
                <a:latin typeface="+mj-lt"/>
              </a:rPr>
              <a:t>nav</a:t>
            </a:r>
            <a:r>
              <a:rPr lang="fr-FR" sz="2000" b="1" dirty="0">
                <a:latin typeface="+mj-lt"/>
              </a:rPr>
              <a:t>) : </a:t>
            </a:r>
            <a:r>
              <a:rPr lang="fr-FR" sz="2000" dirty="0">
                <a:latin typeface="+mj-lt"/>
              </a:rPr>
              <a:t>S’assure que les deux éléments existent bien dans le DOM avant d’exécuter le reste du code.</a:t>
            </a:r>
          </a:p>
          <a:p>
            <a:pPr algn="just">
              <a:buClr>
                <a:schemeClr val="bg2">
                  <a:lumMod val="40000"/>
                  <a:lumOff val="60000"/>
                </a:schemeClr>
              </a:buClr>
            </a:pPr>
            <a:endParaRPr lang="fr-FR" sz="2000" dirty="0">
              <a:latin typeface="+mj-lt"/>
            </a:endParaRPr>
          </a:p>
          <a:p>
            <a:pPr marL="285750" indent="-285750" algn="just">
              <a:buClr>
                <a:schemeClr val="bg2">
                  <a:lumMod val="40000"/>
                  <a:lumOff val="60000"/>
                </a:schemeClr>
              </a:buClr>
              <a:buFont typeface="Wingdings" panose="05000000000000000000" pitchFamily="2" charset="2"/>
              <a:buChar char="Ø"/>
            </a:pPr>
            <a:r>
              <a:rPr lang="fr-FR" sz="2000" b="1" dirty="0">
                <a:latin typeface="+mj-lt"/>
              </a:rPr>
              <a:t>Écouteur d’événement « click » : </a:t>
            </a:r>
            <a:r>
              <a:rPr lang="fr-FR" sz="2000" dirty="0">
                <a:latin typeface="+mj-lt"/>
              </a:rPr>
              <a:t>Permet d’exécuter une fonction au click.</a:t>
            </a:r>
          </a:p>
          <a:p>
            <a:pPr algn="just">
              <a:buClr>
                <a:schemeClr val="bg2">
                  <a:lumMod val="40000"/>
                  <a:lumOff val="60000"/>
                </a:schemeClr>
              </a:buClr>
            </a:pPr>
            <a:endParaRPr lang="fr-FR" sz="2000" dirty="0">
              <a:latin typeface="+mj-lt"/>
            </a:endParaRPr>
          </a:p>
          <a:p>
            <a:pPr marL="285750" indent="-285750" algn="just">
              <a:buClr>
                <a:schemeClr val="bg2">
                  <a:lumMod val="40000"/>
                  <a:lumOff val="60000"/>
                </a:schemeClr>
              </a:buClr>
              <a:buFont typeface="Wingdings" panose="05000000000000000000" pitchFamily="2" charset="2"/>
              <a:buChar char="Ø"/>
            </a:pPr>
            <a:r>
              <a:rPr lang="fr-FR" sz="2000" b="1" dirty="0">
                <a:latin typeface="+mj-lt"/>
              </a:rPr>
              <a:t>Activation du menu burger : </a:t>
            </a:r>
            <a:r>
              <a:rPr lang="fr-FR" sz="2000" dirty="0">
                <a:latin typeface="+mj-lt"/>
              </a:rPr>
              <a:t>Ajoute ou retire la classe CSS « active ». </a:t>
            </a:r>
          </a:p>
          <a:p>
            <a:pPr marL="285750" indent="-285750" algn="just">
              <a:buClr>
                <a:schemeClr val="bg2">
                  <a:lumMod val="40000"/>
                  <a:lumOff val="60000"/>
                </a:schemeClr>
              </a:buClr>
              <a:buFont typeface="Wingdings" panose="05000000000000000000" pitchFamily="2" charset="2"/>
              <a:buChar char="Ø"/>
            </a:pPr>
            <a:endParaRPr lang="fr-FR" sz="2000" dirty="0">
              <a:latin typeface="+mj-lt"/>
            </a:endParaRPr>
          </a:p>
          <a:p>
            <a:pPr marL="285750" indent="-285750" algn="just">
              <a:buClr>
                <a:schemeClr val="bg2">
                  <a:lumMod val="40000"/>
                  <a:lumOff val="60000"/>
                </a:schemeClr>
              </a:buClr>
              <a:buFont typeface="Wingdings" panose="05000000000000000000" pitchFamily="2" charset="2"/>
              <a:buChar char="Ø"/>
            </a:pPr>
            <a:r>
              <a:rPr lang="fr-FR" sz="2000" b="1" dirty="0">
                <a:latin typeface="+mj-lt"/>
              </a:rPr>
              <a:t>Ouverture et fermeture du menu : </a:t>
            </a:r>
            <a:r>
              <a:rPr lang="fr-FR" sz="2000" dirty="0">
                <a:latin typeface="+mj-lt"/>
              </a:rPr>
              <a:t>Ajoute ou retire la classe « open » sur le menu de navigation</a:t>
            </a:r>
          </a:p>
          <a:p>
            <a:pPr>
              <a:buClr>
                <a:schemeClr val="bg2">
                  <a:lumMod val="40000"/>
                  <a:lumOff val="60000"/>
                </a:schemeClr>
              </a:buClr>
            </a:pPr>
            <a:endParaRPr lang="fr-FR" sz="2000" dirty="0">
              <a:latin typeface="+mj-lt"/>
            </a:endParaRPr>
          </a:p>
        </p:txBody>
      </p:sp>
      <p:sp>
        <p:nvSpPr>
          <p:cNvPr id="2" name="Espace réservé du numéro de diapositive 1">
            <a:extLst>
              <a:ext uri="{FF2B5EF4-FFF2-40B4-BE49-F238E27FC236}">
                <a16:creationId xmlns:a16="http://schemas.microsoft.com/office/drawing/2014/main" id="{4CAC9A00-4264-A8A5-480E-51C3ECBFE987}"/>
              </a:ext>
            </a:extLst>
          </p:cNvPr>
          <p:cNvSpPr>
            <a:spLocks noGrp="1"/>
          </p:cNvSpPr>
          <p:nvPr>
            <p:ph type="sldNum" sz="quarter" idx="12"/>
          </p:nvPr>
        </p:nvSpPr>
        <p:spPr/>
        <p:txBody>
          <a:bodyPr/>
          <a:lstStyle/>
          <a:p>
            <a:fld id="{BF52CA53-77A4-4741-81A6-BC04DAA2D75E}" type="slidenum">
              <a:rPr lang="fr-FR" smtClean="0"/>
              <a:t>14</a:t>
            </a:fld>
            <a:endParaRPr lang="fr-FR"/>
          </a:p>
        </p:txBody>
      </p:sp>
    </p:spTree>
    <p:extLst>
      <p:ext uri="{BB962C8B-B14F-4D97-AF65-F5344CB8AC3E}">
        <p14:creationId xmlns:p14="http://schemas.microsoft.com/office/powerpoint/2010/main" val="311383482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EB68DF8-0B72-BB75-5F8A-6C1E26D151A5}"/>
              </a:ext>
            </a:extLst>
          </p:cNvPr>
          <p:cNvSpPr>
            <a:spLocks noGrp="1"/>
          </p:cNvSpPr>
          <p:nvPr>
            <p:ph idx="1"/>
          </p:nvPr>
        </p:nvSpPr>
        <p:spPr>
          <a:xfrm>
            <a:off x="179659" y="336442"/>
            <a:ext cx="5575681" cy="2737186"/>
          </a:xfrm>
        </p:spPr>
        <p:txBody>
          <a:bodyPr>
            <a:normAutofit/>
          </a:bodyPr>
          <a:lstStyle/>
          <a:p>
            <a:pPr algn="just"/>
            <a:r>
              <a:rPr lang="fr-FR" dirty="0"/>
              <a:t>Cette fonction à pour objectif de gérer la galerie d’images présente sur la fiche produit.</a:t>
            </a:r>
          </a:p>
          <a:p>
            <a:pPr algn="just"/>
            <a:endParaRPr lang="fr-FR" dirty="0"/>
          </a:p>
          <a:p>
            <a:pPr algn="just"/>
            <a:r>
              <a:rPr lang="fr-FR" dirty="0"/>
              <a:t>Ce if est une condition de sécurité afin d’interrompre l’exécution sur l’un des deux éléments essentiels est manquant.</a:t>
            </a:r>
          </a:p>
        </p:txBody>
      </p:sp>
      <p:pic>
        <p:nvPicPr>
          <p:cNvPr id="5" name="Image 4">
            <a:extLst>
              <a:ext uri="{FF2B5EF4-FFF2-40B4-BE49-F238E27FC236}">
                <a16:creationId xmlns:a16="http://schemas.microsoft.com/office/drawing/2014/main" id="{9AE53B15-65A2-8D6B-8C8E-2B4CC7F453C9}"/>
              </a:ext>
            </a:extLst>
          </p:cNvPr>
          <p:cNvPicPr>
            <a:picLocks noChangeAspect="1"/>
          </p:cNvPicPr>
          <p:nvPr/>
        </p:nvPicPr>
        <p:blipFill>
          <a:blip r:embed="rId3"/>
          <a:stretch>
            <a:fillRect/>
          </a:stretch>
        </p:blipFill>
        <p:spPr>
          <a:xfrm>
            <a:off x="5807238" y="1093383"/>
            <a:ext cx="6205103" cy="176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a:extLst>
              <a:ext uri="{FF2B5EF4-FFF2-40B4-BE49-F238E27FC236}">
                <a16:creationId xmlns:a16="http://schemas.microsoft.com/office/drawing/2014/main" id="{38EB4895-94ED-A91C-D1AA-A3D79139806B}"/>
              </a:ext>
            </a:extLst>
          </p:cNvPr>
          <p:cNvPicPr>
            <a:picLocks noChangeAspect="1"/>
          </p:cNvPicPr>
          <p:nvPr/>
        </p:nvPicPr>
        <p:blipFill>
          <a:blip r:embed="rId4"/>
          <a:stretch>
            <a:fillRect/>
          </a:stretch>
        </p:blipFill>
        <p:spPr>
          <a:xfrm>
            <a:off x="179659" y="3784373"/>
            <a:ext cx="5729053" cy="21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ZoneTexte 7">
            <a:extLst>
              <a:ext uri="{FF2B5EF4-FFF2-40B4-BE49-F238E27FC236}">
                <a16:creationId xmlns:a16="http://schemas.microsoft.com/office/drawing/2014/main" id="{37FB1D46-884E-8E78-A40F-2ED4ED5590E1}"/>
              </a:ext>
            </a:extLst>
          </p:cNvPr>
          <p:cNvSpPr txBox="1"/>
          <p:nvPr/>
        </p:nvSpPr>
        <p:spPr>
          <a:xfrm>
            <a:off x="5995230" y="3622268"/>
            <a:ext cx="6017111" cy="2246769"/>
          </a:xfrm>
          <a:prstGeom prst="rect">
            <a:avLst/>
          </a:prstGeom>
          <a:noFill/>
        </p:spPr>
        <p:txBody>
          <a:bodyPr wrap="square" rtlCol="0">
            <a:spAutoFit/>
          </a:bodyPr>
          <a:lstStyle/>
          <a:p>
            <a:pPr marL="285750" indent="-285750" algn="just">
              <a:buClr>
                <a:schemeClr val="bg2">
                  <a:lumMod val="40000"/>
                  <a:lumOff val="60000"/>
                </a:schemeClr>
              </a:buClr>
              <a:buFont typeface="Wingdings" panose="05000000000000000000" pitchFamily="2" charset="2"/>
              <a:buChar char="Ø"/>
            </a:pPr>
            <a:r>
              <a:rPr lang="fr-FR" sz="2000" dirty="0">
                <a:latin typeface="+mj-lt"/>
              </a:rPr>
              <a:t>On sélectionne tous les éléments possédant la classe « </a:t>
            </a:r>
            <a:r>
              <a:rPr lang="fr-FR" sz="2000" dirty="0" err="1">
                <a:latin typeface="+mj-lt"/>
              </a:rPr>
              <a:t>thumb</a:t>
            </a:r>
            <a:r>
              <a:rPr lang="fr-FR" sz="2000" dirty="0">
                <a:latin typeface="+mj-lt"/>
              </a:rPr>
              <a:t> » à l’intérieur de la galerie.</a:t>
            </a:r>
          </a:p>
          <a:p>
            <a:pPr algn="just">
              <a:buClr>
                <a:schemeClr val="bg2">
                  <a:lumMod val="40000"/>
                  <a:lumOff val="60000"/>
                </a:schemeClr>
              </a:buClr>
            </a:pPr>
            <a:endParaRPr lang="fr-FR" sz="2000" dirty="0">
              <a:latin typeface="+mj-lt"/>
            </a:endParaRPr>
          </a:p>
          <a:p>
            <a:pPr marL="285750" indent="-285750" algn="just">
              <a:buClr>
                <a:schemeClr val="bg2">
                  <a:lumMod val="40000"/>
                  <a:lumOff val="60000"/>
                </a:schemeClr>
              </a:buClr>
              <a:buFont typeface="Wingdings" panose="05000000000000000000" pitchFamily="2" charset="2"/>
              <a:buChar char="Ø"/>
            </a:pPr>
            <a:r>
              <a:rPr lang="fr-FR" sz="2000" dirty="0">
                <a:latin typeface="+mj-lt"/>
              </a:rPr>
              <a:t>La </a:t>
            </a:r>
            <a:r>
              <a:rPr lang="fr-FR" sz="2000" dirty="0" err="1">
                <a:latin typeface="+mj-lt"/>
              </a:rPr>
              <a:t>const</a:t>
            </a:r>
            <a:r>
              <a:rPr lang="fr-FR" sz="2000" dirty="0">
                <a:latin typeface="+mj-lt"/>
              </a:rPr>
              <a:t> « </a:t>
            </a:r>
            <a:r>
              <a:rPr lang="fr-FR" sz="2000" dirty="0" err="1">
                <a:latin typeface="+mj-lt"/>
              </a:rPr>
              <a:t>thumbImg</a:t>
            </a:r>
            <a:r>
              <a:rPr lang="fr-FR" sz="2000" dirty="0">
                <a:latin typeface="+mj-lt"/>
              </a:rPr>
              <a:t> » récupère l’image contenue dans chaque éléments « </a:t>
            </a:r>
            <a:r>
              <a:rPr lang="fr-FR" sz="2000" dirty="0" err="1">
                <a:latin typeface="+mj-lt"/>
              </a:rPr>
              <a:t>thumb</a:t>
            </a:r>
            <a:r>
              <a:rPr lang="fr-FR" sz="2000" dirty="0">
                <a:latin typeface="+mj-lt"/>
              </a:rPr>
              <a:t> »</a:t>
            </a:r>
          </a:p>
          <a:p>
            <a:pPr algn="just">
              <a:buClr>
                <a:schemeClr val="bg2">
                  <a:lumMod val="40000"/>
                  <a:lumOff val="60000"/>
                </a:schemeClr>
              </a:buClr>
            </a:pPr>
            <a:endParaRPr lang="fr-FR" sz="2000" dirty="0">
              <a:latin typeface="+mj-lt"/>
            </a:endParaRPr>
          </a:p>
          <a:p>
            <a:pPr marL="285750" indent="-285750" algn="just">
              <a:buClr>
                <a:schemeClr val="bg2">
                  <a:lumMod val="40000"/>
                  <a:lumOff val="60000"/>
                </a:schemeClr>
              </a:buClr>
              <a:buFont typeface="Wingdings" panose="05000000000000000000" pitchFamily="2" charset="2"/>
              <a:buChar char="Ø"/>
            </a:pPr>
            <a:r>
              <a:rPr lang="fr-FR" sz="2000" dirty="0" err="1">
                <a:latin typeface="+mj-lt"/>
              </a:rPr>
              <a:t>AddEvenListener</a:t>
            </a:r>
            <a:r>
              <a:rPr lang="fr-FR" sz="2000" dirty="0">
                <a:latin typeface="+mj-lt"/>
              </a:rPr>
              <a:t> analyse chaque clic.</a:t>
            </a:r>
          </a:p>
        </p:txBody>
      </p:sp>
      <p:sp>
        <p:nvSpPr>
          <p:cNvPr id="2" name="Espace réservé du numéro de diapositive 1">
            <a:extLst>
              <a:ext uri="{FF2B5EF4-FFF2-40B4-BE49-F238E27FC236}">
                <a16:creationId xmlns:a16="http://schemas.microsoft.com/office/drawing/2014/main" id="{71407E64-8FC8-A462-80AA-83C01419E25D}"/>
              </a:ext>
            </a:extLst>
          </p:cNvPr>
          <p:cNvSpPr>
            <a:spLocks noGrp="1"/>
          </p:cNvSpPr>
          <p:nvPr>
            <p:ph type="sldNum" sz="quarter" idx="12"/>
          </p:nvPr>
        </p:nvSpPr>
        <p:spPr/>
        <p:txBody>
          <a:bodyPr/>
          <a:lstStyle/>
          <a:p>
            <a:fld id="{BF52CA53-77A4-4741-81A6-BC04DAA2D75E}" type="slidenum">
              <a:rPr lang="fr-FR" smtClean="0"/>
              <a:t>15</a:t>
            </a:fld>
            <a:endParaRPr lang="fr-FR"/>
          </a:p>
        </p:txBody>
      </p:sp>
    </p:spTree>
    <p:extLst>
      <p:ext uri="{BB962C8B-B14F-4D97-AF65-F5344CB8AC3E}">
        <p14:creationId xmlns:p14="http://schemas.microsoft.com/office/powerpoint/2010/main" val="25195473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690F5-3F03-8353-D707-D9CBF59D665E}"/>
              </a:ext>
            </a:extLst>
          </p:cNvPr>
          <p:cNvSpPr>
            <a:spLocks noGrp="1"/>
          </p:cNvSpPr>
          <p:nvPr>
            <p:ph type="title"/>
          </p:nvPr>
        </p:nvSpPr>
        <p:spPr>
          <a:xfrm>
            <a:off x="707086" y="1732729"/>
            <a:ext cx="8825657" cy="1915647"/>
          </a:xfrm>
        </p:spPr>
        <p:txBody>
          <a:bodyPr/>
          <a:lstStyle/>
          <a:p>
            <a:r>
              <a:rPr lang="fr-FR" sz="7200" dirty="0"/>
              <a:t>Développement</a:t>
            </a:r>
          </a:p>
        </p:txBody>
      </p:sp>
      <p:sp>
        <p:nvSpPr>
          <p:cNvPr id="3" name="Espace réservé du texte 2">
            <a:extLst>
              <a:ext uri="{FF2B5EF4-FFF2-40B4-BE49-F238E27FC236}">
                <a16:creationId xmlns:a16="http://schemas.microsoft.com/office/drawing/2014/main" id="{B9F51D0D-B010-34B9-A109-5E9C7CAFA3D9}"/>
              </a:ext>
            </a:extLst>
          </p:cNvPr>
          <p:cNvSpPr>
            <a:spLocks noGrp="1"/>
          </p:cNvSpPr>
          <p:nvPr>
            <p:ph type="body" idx="1"/>
          </p:nvPr>
        </p:nvSpPr>
        <p:spPr>
          <a:xfrm>
            <a:off x="847045" y="3749809"/>
            <a:ext cx="8825658" cy="860400"/>
          </a:xfrm>
        </p:spPr>
        <p:txBody>
          <a:bodyPr/>
          <a:lstStyle/>
          <a:p>
            <a:r>
              <a:rPr lang="fr-FR" dirty="0"/>
              <a:t>Back-end</a:t>
            </a:r>
          </a:p>
        </p:txBody>
      </p:sp>
      <p:sp>
        <p:nvSpPr>
          <p:cNvPr id="4" name="Espace réservé du numéro de diapositive 3">
            <a:extLst>
              <a:ext uri="{FF2B5EF4-FFF2-40B4-BE49-F238E27FC236}">
                <a16:creationId xmlns:a16="http://schemas.microsoft.com/office/drawing/2014/main" id="{12F491BE-2AAE-B844-0307-1E9BF216A00A}"/>
              </a:ext>
            </a:extLst>
          </p:cNvPr>
          <p:cNvSpPr>
            <a:spLocks noGrp="1"/>
          </p:cNvSpPr>
          <p:nvPr>
            <p:ph type="sldNum" sz="quarter" idx="12"/>
          </p:nvPr>
        </p:nvSpPr>
        <p:spPr/>
        <p:txBody>
          <a:bodyPr/>
          <a:lstStyle/>
          <a:p>
            <a:fld id="{BF52CA53-77A4-4741-81A6-BC04DAA2D75E}" type="slidenum">
              <a:rPr lang="fr-FR" smtClean="0"/>
              <a:t>16</a:t>
            </a:fld>
            <a:endParaRPr lang="fr-FR"/>
          </a:p>
        </p:txBody>
      </p:sp>
    </p:spTree>
    <p:extLst>
      <p:ext uri="{BB962C8B-B14F-4D97-AF65-F5344CB8AC3E}">
        <p14:creationId xmlns:p14="http://schemas.microsoft.com/office/powerpoint/2010/main" val="410796703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0B3AA-9CE2-1C9C-09E0-F9D078EA884F}"/>
              </a:ext>
            </a:extLst>
          </p:cNvPr>
          <p:cNvSpPr>
            <a:spLocks noGrp="1"/>
          </p:cNvSpPr>
          <p:nvPr>
            <p:ph type="title"/>
          </p:nvPr>
        </p:nvSpPr>
        <p:spPr>
          <a:xfrm>
            <a:off x="645130" y="97716"/>
            <a:ext cx="9404723" cy="1400530"/>
          </a:xfrm>
        </p:spPr>
        <p:txBody>
          <a:bodyPr/>
          <a:lstStyle/>
          <a:p>
            <a:pPr algn="ctr"/>
            <a:r>
              <a:rPr lang="fr-FR" dirty="0" err="1"/>
              <a:t>Functions</a:t>
            </a:r>
            <a:endParaRPr lang="fr-FR" dirty="0"/>
          </a:p>
        </p:txBody>
      </p:sp>
      <p:sp>
        <p:nvSpPr>
          <p:cNvPr id="3" name="Espace réservé du contenu 2">
            <a:extLst>
              <a:ext uri="{FF2B5EF4-FFF2-40B4-BE49-F238E27FC236}">
                <a16:creationId xmlns:a16="http://schemas.microsoft.com/office/drawing/2014/main" id="{ECC2725A-E12B-9B60-CEE1-FCA827D48164}"/>
              </a:ext>
            </a:extLst>
          </p:cNvPr>
          <p:cNvSpPr>
            <a:spLocks noGrp="1"/>
          </p:cNvSpPr>
          <p:nvPr>
            <p:ph idx="1"/>
          </p:nvPr>
        </p:nvSpPr>
        <p:spPr>
          <a:xfrm>
            <a:off x="3345628" y="1213821"/>
            <a:ext cx="8748178" cy="2433021"/>
          </a:xfrm>
        </p:spPr>
        <p:txBody>
          <a:bodyPr>
            <a:normAutofit lnSpcReduction="10000"/>
          </a:bodyPr>
          <a:lstStyle/>
          <a:p>
            <a:pPr algn="just"/>
            <a:r>
              <a:rPr lang="fr-FR" dirty="0"/>
              <a:t>Pour améliorer la lisibilité et la maintenance du thème, j’ai divisé le fichier « </a:t>
            </a:r>
            <a:r>
              <a:rPr lang="fr-FR" dirty="0" err="1"/>
              <a:t>function.php</a:t>
            </a:r>
            <a:r>
              <a:rPr lang="fr-FR" dirty="0"/>
              <a:t> » en plusieurs fichiers spécialisés</a:t>
            </a:r>
          </a:p>
          <a:p>
            <a:pPr algn="just"/>
            <a:r>
              <a:rPr lang="fr-FR" dirty="0"/>
              <a:t>Quand a lui le fichier </a:t>
            </a:r>
            <a:r>
              <a:rPr lang="fr-FR" dirty="0" err="1"/>
              <a:t>function.php</a:t>
            </a:r>
            <a:r>
              <a:rPr lang="fr-FR" dirty="0"/>
              <a:t> est la pour chargé tout les fichiers divisés.</a:t>
            </a:r>
          </a:p>
          <a:p>
            <a:pPr algn="just"/>
            <a:r>
              <a:rPr lang="fr-FR" dirty="0"/>
              <a:t>Le fichier </a:t>
            </a:r>
            <a:r>
              <a:rPr lang="fr-FR" dirty="0" err="1"/>
              <a:t>enqueue-script.php</a:t>
            </a:r>
            <a:r>
              <a:rPr lang="fr-FR" dirty="0"/>
              <a:t> est un fichier clé au projet.</a:t>
            </a:r>
          </a:p>
          <a:p>
            <a:pPr algn="just"/>
            <a:r>
              <a:rPr lang="fr-FR" dirty="0"/>
              <a:t>Concernant le fichier </a:t>
            </a:r>
            <a:r>
              <a:rPr lang="fr-FR" dirty="0" err="1"/>
              <a:t>theme</a:t>
            </a:r>
            <a:r>
              <a:rPr lang="fr-FR" dirty="0"/>
              <a:t>-supports lui s’occupe d’activer certaines fonctionnalités native de WordPress.</a:t>
            </a:r>
          </a:p>
        </p:txBody>
      </p:sp>
      <p:pic>
        <p:nvPicPr>
          <p:cNvPr id="5" name="Image 4">
            <a:extLst>
              <a:ext uri="{FF2B5EF4-FFF2-40B4-BE49-F238E27FC236}">
                <a16:creationId xmlns:a16="http://schemas.microsoft.com/office/drawing/2014/main" id="{2FB3DA64-BCE4-D6E6-DBE7-25D04300A150}"/>
              </a:ext>
            </a:extLst>
          </p:cNvPr>
          <p:cNvPicPr>
            <a:picLocks noChangeAspect="1"/>
          </p:cNvPicPr>
          <p:nvPr/>
        </p:nvPicPr>
        <p:blipFill>
          <a:blip r:embed="rId3"/>
          <a:stretch>
            <a:fillRect/>
          </a:stretch>
        </p:blipFill>
        <p:spPr>
          <a:xfrm>
            <a:off x="98194" y="981778"/>
            <a:ext cx="3106490" cy="2740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re 1">
            <a:extLst>
              <a:ext uri="{FF2B5EF4-FFF2-40B4-BE49-F238E27FC236}">
                <a16:creationId xmlns:a16="http://schemas.microsoft.com/office/drawing/2014/main" id="{82B6B3EC-BD45-ECC5-5D4D-F176B7E4320B}"/>
              </a:ext>
            </a:extLst>
          </p:cNvPr>
          <p:cNvSpPr txBox="1">
            <a:spLocks/>
          </p:cNvSpPr>
          <p:nvPr/>
        </p:nvSpPr>
        <p:spPr>
          <a:xfrm>
            <a:off x="645129" y="3745596"/>
            <a:ext cx="9404723" cy="72958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t>Personnalisation</a:t>
            </a:r>
          </a:p>
        </p:txBody>
      </p:sp>
      <p:sp>
        <p:nvSpPr>
          <p:cNvPr id="8" name="ZoneTexte 7">
            <a:extLst>
              <a:ext uri="{FF2B5EF4-FFF2-40B4-BE49-F238E27FC236}">
                <a16:creationId xmlns:a16="http://schemas.microsoft.com/office/drawing/2014/main" id="{FAE3300F-5A77-A511-C35F-4ED3430EBCA7}"/>
              </a:ext>
            </a:extLst>
          </p:cNvPr>
          <p:cNvSpPr txBox="1"/>
          <p:nvPr/>
        </p:nvSpPr>
        <p:spPr>
          <a:xfrm>
            <a:off x="279699" y="4606208"/>
            <a:ext cx="11392348" cy="2031325"/>
          </a:xfrm>
          <a:prstGeom prst="rect">
            <a:avLst/>
          </a:prstGeom>
          <a:noFill/>
        </p:spPr>
        <p:txBody>
          <a:bodyPr wrap="square" rtlCol="0">
            <a:spAutoFit/>
          </a:bodyPr>
          <a:lstStyle/>
          <a:p>
            <a:pPr algn="just"/>
            <a:r>
              <a:rPr lang="fr-FR" dirty="0"/>
              <a:t>Pour la gestion des produits personnalisables (gravures), j’ai mis en place un ensemble de champs dynamiques sur les fiches produits WooCommerce.</a:t>
            </a:r>
          </a:p>
          <a:p>
            <a:pPr algn="just"/>
            <a:endParaRPr lang="fr-FR" dirty="0"/>
          </a:p>
          <a:p>
            <a:r>
              <a:rPr lang="fr-FR" dirty="0"/>
              <a:t>J’ai utilisé plusieurs </a:t>
            </a:r>
            <a:r>
              <a:rPr lang="fr-FR" dirty="0" err="1"/>
              <a:t>hooks</a:t>
            </a:r>
            <a:r>
              <a:rPr lang="fr-FR" dirty="0"/>
              <a:t> WordPress : </a:t>
            </a:r>
            <a:r>
              <a:rPr lang="fr-FR" dirty="0" err="1"/>
              <a:t>woocommerce_before_add_to_cart_button</a:t>
            </a:r>
            <a:r>
              <a:rPr lang="fr-FR" dirty="0"/>
              <a:t>, </a:t>
            </a:r>
            <a:r>
              <a:rPr lang="fr-FR" dirty="0" err="1"/>
              <a:t>woocommerce_add_to_cart_validation</a:t>
            </a:r>
            <a:r>
              <a:rPr lang="fr-FR" dirty="0"/>
              <a:t>, </a:t>
            </a:r>
            <a:r>
              <a:rPr lang="fr-FR" dirty="0" err="1"/>
              <a:t>woocommerce_add_cart_item_data</a:t>
            </a:r>
            <a:r>
              <a:rPr lang="fr-FR" dirty="0"/>
              <a:t>, </a:t>
            </a:r>
            <a:r>
              <a:rPr lang="fr-FR" dirty="0" err="1"/>
              <a:t>woocommerce_before_calculate_totals</a:t>
            </a:r>
            <a:r>
              <a:rPr lang="fr-FR" dirty="0"/>
              <a:t>, </a:t>
            </a:r>
            <a:r>
              <a:rPr lang="fr-FR" dirty="0" err="1"/>
              <a:t>woocommerce_get_item_data</a:t>
            </a:r>
            <a:r>
              <a:rPr lang="fr-FR" dirty="0"/>
              <a:t> et </a:t>
            </a:r>
            <a:r>
              <a:rPr lang="fr-FR" dirty="0" err="1"/>
              <a:t>woocommerce_add_order_item_meta</a:t>
            </a:r>
            <a:r>
              <a:rPr lang="fr-FR" dirty="0"/>
              <a:t>.</a:t>
            </a:r>
          </a:p>
        </p:txBody>
      </p:sp>
      <p:sp>
        <p:nvSpPr>
          <p:cNvPr id="4" name="Espace réservé du numéro de diapositive 3">
            <a:extLst>
              <a:ext uri="{FF2B5EF4-FFF2-40B4-BE49-F238E27FC236}">
                <a16:creationId xmlns:a16="http://schemas.microsoft.com/office/drawing/2014/main" id="{0718E621-085C-64FF-71C3-5599D58BC121}"/>
              </a:ext>
            </a:extLst>
          </p:cNvPr>
          <p:cNvSpPr>
            <a:spLocks noGrp="1"/>
          </p:cNvSpPr>
          <p:nvPr>
            <p:ph type="sldNum" sz="quarter" idx="12"/>
          </p:nvPr>
        </p:nvSpPr>
        <p:spPr/>
        <p:txBody>
          <a:bodyPr/>
          <a:lstStyle/>
          <a:p>
            <a:fld id="{BF52CA53-77A4-4741-81A6-BC04DAA2D75E}" type="slidenum">
              <a:rPr lang="fr-FR" smtClean="0"/>
              <a:t>17</a:t>
            </a:fld>
            <a:endParaRPr lang="fr-FR"/>
          </a:p>
        </p:txBody>
      </p:sp>
    </p:spTree>
    <p:extLst>
      <p:ext uri="{BB962C8B-B14F-4D97-AF65-F5344CB8AC3E}">
        <p14:creationId xmlns:p14="http://schemas.microsoft.com/office/powerpoint/2010/main" val="346592588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B138D-6EF2-2766-0EF9-7F8219D0288C}"/>
              </a:ext>
            </a:extLst>
          </p:cNvPr>
          <p:cNvSpPr>
            <a:spLocks noGrp="1"/>
          </p:cNvSpPr>
          <p:nvPr>
            <p:ph type="title"/>
          </p:nvPr>
        </p:nvSpPr>
        <p:spPr>
          <a:xfrm>
            <a:off x="646111" y="83436"/>
            <a:ext cx="9404723" cy="1400530"/>
          </a:xfrm>
        </p:spPr>
        <p:txBody>
          <a:bodyPr/>
          <a:lstStyle/>
          <a:p>
            <a:pPr algn="ctr"/>
            <a:r>
              <a:rPr lang="fr-FR" dirty="0"/>
              <a:t>Barre de recherche</a:t>
            </a:r>
          </a:p>
        </p:txBody>
      </p:sp>
      <p:sp>
        <p:nvSpPr>
          <p:cNvPr id="3" name="Espace réservé du contenu 2">
            <a:extLst>
              <a:ext uri="{FF2B5EF4-FFF2-40B4-BE49-F238E27FC236}">
                <a16:creationId xmlns:a16="http://schemas.microsoft.com/office/drawing/2014/main" id="{2C324E60-458A-3D08-2A29-296DAE55C5E6}"/>
              </a:ext>
            </a:extLst>
          </p:cNvPr>
          <p:cNvSpPr>
            <a:spLocks noGrp="1"/>
          </p:cNvSpPr>
          <p:nvPr>
            <p:ph idx="1"/>
          </p:nvPr>
        </p:nvSpPr>
        <p:spPr>
          <a:xfrm>
            <a:off x="646111" y="1447800"/>
            <a:ext cx="9944792" cy="1981200"/>
          </a:xfrm>
        </p:spPr>
        <p:txBody>
          <a:bodyPr/>
          <a:lstStyle/>
          <a:p>
            <a:pPr algn="just"/>
            <a:r>
              <a:rPr lang="fr-FR" dirty="0"/>
              <a:t>Avec $</a:t>
            </a:r>
            <a:r>
              <a:rPr lang="fr-FR" dirty="0" err="1"/>
              <a:t>is_product</a:t>
            </a:r>
            <a:r>
              <a:rPr lang="fr-FR" dirty="0"/>
              <a:t> = ‘</a:t>
            </a:r>
            <a:r>
              <a:rPr lang="fr-FR" dirty="0" err="1"/>
              <a:t>product</a:t>
            </a:r>
            <a:r>
              <a:rPr lang="fr-FR" dirty="0"/>
              <a:t>’ === </a:t>
            </a:r>
            <a:r>
              <a:rPr lang="fr-FR" dirty="0" err="1"/>
              <a:t>get_post_type</a:t>
            </a:r>
            <a:r>
              <a:rPr lang="fr-FR" dirty="0"/>
              <a:t>(); on </a:t>
            </a:r>
            <a:r>
              <a:rPr lang="fr-FR" dirty="0" err="1"/>
              <a:t>verifie</a:t>
            </a:r>
            <a:r>
              <a:rPr lang="fr-FR" dirty="0"/>
              <a:t> que la </a:t>
            </a:r>
            <a:r>
              <a:rPr lang="fr-FR" dirty="0" err="1"/>
              <a:t>requete</a:t>
            </a:r>
            <a:r>
              <a:rPr lang="fr-FR" dirty="0"/>
              <a:t> concerne un produit WooCommerce ou non.</a:t>
            </a:r>
          </a:p>
          <a:p>
            <a:pPr algn="just"/>
            <a:r>
              <a:rPr lang="fr-FR" dirty="0"/>
              <a:t>Puis avec $</a:t>
            </a:r>
            <a:r>
              <a:rPr lang="fr-FR" dirty="0" err="1"/>
              <a:t>product</a:t>
            </a:r>
            <a:r>
              <a:rPr lang="fr-FR" dirty="0"/>
              <a:t> = $</a:t>
            </a:r>
            <a:r>
              <a:rPr lang="fr-FR" dirty="0" err="1"/>
              <a:t>is_product</a:t>
            </a:r>
            <a:r>
              <a:rPr lang="fr-FR" dirty="0"/>
              <a:t> ? </a:t>
            </a:r>
            <a:r>
              <a:rPr lang="fr-FR" dirty="0" err="1"/>
              <a:t>wc_get_product</a:t>
            </a:r>
            <a:r>
              <a:rPr lang="fr-FR" dirty="0"/>
              <a:t>( </a:t>
            </a:r>
            <a:r>
              <a:rPr lang="fr-FR" dirty="0" err="1"/>
              <a:t>get_the_ID</a:t>
            </a:r>
            <a:r>
              <a:rPr lang="fr-FR" dirty="0"/>
              <a:t>() ) : </a:t>
            </a:r>
            <a:r>
              <a:rPr lang="fr-FR" dirty="0" err="1"/>
              <a:t>null</a:t>
            </a:r>
            <a:r>
              <a:rPr lang="fr-FR" dirty="0"/>
              <a:t>; on affiche le produit et ses informations, si celui-ci n’est pas un produit, la valeur est donc nulle.</a:t>
            </a:r>
          </a:p>
        </p:txBody>
      </p:sp>
      <p:pic>
        <p:nvPicPr>
          <p:cNvPr id="5" name="Image 4">
            <a:extLst>
              <a:ext uri="{FF2B5EF4-FFF2-40B4-BE49-F238E27FC236}">
                <a16:creationId xmlns:a16="http://schemas.microsoft.com/office/drawing/2014/main" id="{581728F0-9BB2-5787-993A-339D9457B251}"/>
              </a:ext>
            </a:extLst>
          </p:cNvPr>
          <p:cNvPicPr>
            <a:picLocks noChangeAspect="1"/>
          </p:cNvPicPr>
          <p:nvPr/>
        </p:nvPicPr>
        <p:blipFill>
          <a:blip r:embed="rId3"/>
          <a:stretch>
            <a:fillRect/>
          </a:stretch>
        </p:blipFill>
        <p:spPr>
          <a:xfrm>
            <a:off x="4925857" y="3945652"/>
            <a:ext cx="6792807" cy="2218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ZoneTexte 5">
            <a:extLst>
              <a:ext uri="{FF2B5EF4-FFF2-40B4-BE49-F238E27FC236}">
                <a16:creationId xmlns:a16="http://schemas.microsoft.com/office/drawing/2014/main" id="{D2C7B62E-018F-A93A-FA8B-E5CCEE3646CA}"/>
              </a:ext>
            </a:extLst>
          </p:cNvPr>
          <p:cNvSpPr txBox="1"/>
          <p:nvPr/>
        </p:nvSpPr>
        <p:spPr>
          <a:xfrm>
            <a:off x="117567" y="3702040"/>
            <a:ext cx="4808290" cy="3416320"/>
          </a:xfrm>
          <a:prstGeom prst="rect">
            <a:avLst/>
          </a:prstGeom>
          <a:noFill/>
        </p:spPr>
        <p:txBody>
          <a:bodyPr wrap="square" rtlCol="0">
            <a:spAutoFit/>
          </a:bodyPr>
          <a:lstStyle/>
          <a:p>
            <a:pPr marL="285750" indent="-285750">
              <a:buClr>
                <a:schemeClr val="bg2">
                  <a:lumMod val="40000"/>
                  <a:lumOff val="60000"/>
                </a:schemeClr>
              </a:buClr>
              <a:buFont typeface="Wingdings" panose="05000000000000000000" pitchFamily="2" charset="2"/>
              <a:buChar char="Ø"/>
            </a:pPr>
            <a:r>
              <a:rPr lang="fr-FR" dirty="0"/>
              <a:t>Optimisation des requêtes : </a:t>
            </a:r>
          </a:p>
          <a:p>
            <a:r>
              <a:rPr lang="fr-FR" dirty="0"/>
              <a:t>	Filtrer les résultats de recherche</a:t>
            </a:r>
          </a:p>
          <a:p>
            <a:pPr marL="285750" indent="-285750">
              <a:buClr>
                <a:schemeClr val="bg2">
                  <a:lumMod val="40000"/>
                  <a:lumOff val="60000"/>
                </a:schemeClr>
              </a:buClr>
              <a:buFont typeface="Wingdings" panose="05000000000000000000" pitchFamily="2" charset="2"/>
              <a:buChar char="Ø"/>
            </a:pPr>
            <a:r>
              <a:rPr lang="fr-FR" b="1" dirty="0" err="1"/>
              <a:t>add_action</a:t>
            </a:r>
            <a:r>
              <a:rPr lang="fr-FR" b="1" dirty="0"/>
              <a:t>('</a:t>
            </a:r>
            <a:r>
              <a:rPr lang="fr-FR" b="1" dirty="0" err="1"/>
              <a:t>pre_get_posts</a:t>
            </a:r>
            <a:r>
              <a:rPr lang="fr-FR" b="1" dirty="0"/>
              <a:t>', </a:t>
            </a:r>
            <a:r>
              <a:rPr lang="fr-FR" b="1" dirty="0" err="1"/>
              <a:t>function</a:t>
            </a:r>
            <a:r>
              <a:rPr lang="fr-FR" b="1" dirty="0"/>
              <a:t> ($</a:t>
            </a:r>
            <a:r>
              <a:rPr lang="fr-FR" b="1" dirty="0" err="1"/>
              <a:t>query</a:t>
            </a:r>
            <a:r>
              <a:rPr lang="fr-FR" b="1" dirty="0"/>
              <a:t>) { ... })</a:t>
            </a:r>
          </a:p>
          <a:p>
            <a:pPr marL="285750" indent="-285750">
              <a:buClr>
                <a:schemeClr val="bg2">
                  <a:lumMod val="40000"/>
                  <a:lumOff val="60000"/>
                </a:schemeClr>
              </a:buClr>
              <a:buFont typeface="Wingdings" panose="05000000000000000000" pitchFamily="2" charset="2"/>
              <a:buChar char="Ø"/>
            </a:pPr>
            <a:r>
              <a:rPr lang="fr-FR" dirty="0" err="1"/>
              <a:t>pre_get_posts</a:t>
            </a:r>
            <a:r>
              <a:rPr lang="fr-FR" dirty="0"/>
              <a:t> est un </a:t>
            </a:r>
            <a:r>
              <a:rPr lang="fr-FR" b="1" dirty="0" err="1"/>
              <a:t>hook</a:t>
            </a:r>
            <a:r>
              <a:rPr lang="fr-FR" b="1" dirty="0"/>
              <a:t> WordPress</a:t>
            </a:r>
            <a:r>
              <a:rPr lang="fr-FR" dirty="0"/>
              <a:t> qui permet de modifier la requête </a:t>
            </a:r>
            <a:r>
              <a:rPr lang="fr-FR" b="1" dirty="0"/>
              <a:t>avant</a:t>
            </a:r>
            <a:r>
              <a:rPr lang="fr-FR" dirty="0"/>
              <a:t> qu’elle ne soit exécutée.</a:t>
            </a:r>
          </a:p>
          <a:p>
            <a:pPr marL="285750" indent="-285750">
              <a:buClr>
                <a:schemeClr val="bg2">
                  <a:lumMod val="40000"/>
                  <a:lumOff val="60000"/>
                </a:schemeClr>
              </a:buClr>
              <a:buFont typeface="Wingdings" panose="05000000000000000000" pitchFamily="2" charset="2"/>
              <a:buChar char="Ø"/>
            </a:pPr>
            <a:r>
              <a:rPr lang="fr-FR" dirty="0"/>
              <a:t>La fonction anonyme reçoit $</a:t>
            </a:r>
            <a:r>
              <a:rPr lang="fr-FR" dirty="0" err="1"/>
              <a:t>query</a:t>
            </a:r>
            <a:r>
              <a:rPr lang="fr-FR" dirty="0"/>
              <a:t>, qui représente la </a:t>
            </a:r>
            <a:r>
              <a:rPr lang="fr-FR" b="1" dirty="0"/>
              <a:t>requête courante</a:t>
            </a:r>
            <a:r>
              <a:rPr lang="fr-FR" dirty="0"/>
              <a:t> (ce que WordPress va aller chercher en base).</a:t>
            </a:r>
          </a:p>
          <a:p>
            <a:endParaRPr lang="fr-FR" dirty="0"/>
          </a:p>
        </p:txBody>
      </p:sp>
      <p:sp>
        <p:nvSpPr>
          <p:cNvPr id="4" name="Espace réservé du numéro de diapositive 3">
            <a:extLst>
              <a:ext uri="{FF2B5EF4-FFF2-40B4-BE49-F238E27FC236}">
                <a16:creationId xmlns:a16="http://schemas.microsoft.com/office/drawing/2014/main" id="{480A6B3E-E753-DF9A-5E65-AD86C161B584}"/>
              </a:ext>
            </a:extLst>
          </p:cNvPr>
          <p:cNvSpPr>
            <a:spLocks noGrp="1"/>
          </p:cNvSpPr>
          <p:nvPr>
            <p:ph type="sldNum" sz="quarter" idx="12"/>
          </p:nvPr>
        </p:nvSpPr>
        <p:spPr/>
        <p:txBody>
          <a:bodyPr/>
          <a:lstStyle/>
          <a:p>
            <a:fld id="{BF52CA53-77A4-4741-81A6-BC04DAA2D75E}" type="slidenum">
              <a:rPr lang="fr-FR" smtClean="0"/>
              <a:t>18</a:t>
            </a:fld>
            <a:endParaRPr lang="fr-FR"/>
          </a:p>
        </p:txBody>
      </p:sp>
    </p:spTree>
    <p:extLst>
      <p:ext uri="{BB962C8B-B14F-4D97-AF65-F5344CB8AC3E}">
        <p14:creationId xmlns:p14="http://schemas.microsoft.com/office/powerpoint/2010/main" val="399906247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FE1C2D-5CD7-C20C-FBB4-AF55426E6902}"/>
              </a:ext>
            </a:extLst>
          </p:cNvPr>
          <p:cNvSpPr>
            <a:spLocks noGrp="1"/>
          </p:cNvSpPr>
          <p:nvPr>
            <p:ph idx="1"/>
          </p:nvPr>
        </p:nvSpPr>
        <p:spPr>
          <a:xfrm>
            <a:off x="5525252" y="1758462"/>
            <a:ext cx="6666748" cy="4178104"/>
          </a:xfrm>
        </p:spPr>
        <p:txBody>
          <a:bodyPr>
            <a:normAutofit fontScale="47500" lnSpcReduction="20000"/>
          </a:bodyPr>
          <a:lstStyle/>
          <a:p>
            <a:pPr algn="just"/>
            <a:r>
              <a:rPr lang="fr-FR" sz="4200" dirty="0"/>
              <a:t>Redirection automatique :</a:t>
            </a:r>
          </a:p>
          <a:p>
            <a:pPr marL="0" indent="0" algn="just">
              <a:buNone/>
            </a:pPr>
            <a:r>
              <a:rPr lang="fr-FR" sz="4200" dirty="0"/>
              <a:t>	Pour optimiser davantage l’expérience 	utilisateur, j’ai ajouté une logique de redirection 	intelligente. </a:t>
            </a:r>
          </a:p>
          <a:p>
            <a:pPr marL="0" indent="0" algn="just">
              <a:buNone/>
            </a:pPr>
            <a:r>
              <a:rPr lang="fr-FR" sz="4200" dirty="0"/>
              <a:t>	Si l’utilisateur recherche un terme correspondant 	exactement au titre d’une page ou d’un 	produit, il est automatiquement envoyé vers ce 	contenu au lieu d’arriver sur une simple liste de 	résultats. </a:t>
            </a:r>
          </a:p>
          <a:p>
            <a:pPr marL="0" indent="0" algn="just">
              <a:buNone/>
            </a:pPr>
            <a:r>
              <a:rPr lang="fr-FR" sz="4200" dirty="0"/>
              <a:t>	Grâce à cette approche, j’ai pu réduire les clics 	inutiles et rendre la recherche beaucoup plus 	fluide, en particulier pour les produits dont le titre 	est typiquement saisi tel quel par les clients. </a:t>
            </a:r>
          </a:p>
          <a:p>
            <a:pPr marL="0" indent="0">
              <a:buNone/>
            </a:pPr>
            <a:r>
              <a:rPr lang="fr-FR" dirty="0"/>
              <a:t> </a:t>
            </a:r>
          </a:p>
          <a:p>
            <a:pPr marL="0" indent="0">
              <a:buNone/>
            </a:pPr>
            <a:endParaRPr lang="fr-FR" dirty="0"/>
          </a:p>
        </p:txBody>
      </p:sp>
      <p:pic>
        <p:nvPicPr>
          <p:cNvPr id="7" name="Image 6" descr="Une image contenant texte, capture d’écran, Police, nombre&#10;&#10;Le contenu généré par l’IA peut être incorrect.">
            <a:extLst>
              <a:ext uri="{FF2B5EF4-FFF2-40B4-BE49-F238E27FC236}">
                <a16:creationId xmlns:a16="http://schemas.microsoft.com/office/drawing/2014/main" id="{656F3ED8-6085-69D2-4DB4-190EEB0D6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9" y="0"/>
            <a:ext cx="5466522" cy="6858000"/>
          </a:xfrm>
          <a:prstGeom prst="rect">
            <a:avLst/>
          </a:prstGeom>
        </p:spPr>
      </p:pic>
      <p:sp>
        <p:nvSpPr>
          <p:cNvPr id="2" name="Espace réservé du numéro de diapositive 1">
            <a:extLst>
              <a:ext uri="{FF2B5EF4-FFF2-40B4-BE49-F238E27FC236}">
                <a16:creationId xmlns:a16="http://schemas.microsoft.com/office/drawing/2014/main" id="{AD0A3958-75D4-6B59-0D3F-F5B63C8CE985}"/>
              </a:ext>
            </a:extLst>
          </p:cNvPr>
          <p:cNvSpPr>
            <a:spLocks noGrp="1"/>
          </p:cNvSpPr>
          <p:nvPr>
            <p:ph type="sldNum" sz="quarter" idx="12"/>
          </p:nvPr>
        </p:nvSpPr>
        <p:spPr/>
        <p:txBody>
          <a:bodyPr/>
          <a:lstStyle/>
          <a:p>
            <a:fld id="{BF52CA53-77A4-4741-81A6-BC04DAA2D75E}" type="slidenum">
              <a:rPr lang="fr-FR" smtClean="0"/>
              <a:t>19</a:t>
            </a:fld>
            <a:endParaRPr lang="fr-FR"/>
          </a:p>
        </p:txBody>
      </p:sp>
    </p:spTree>
    <p:extLst>
      <p:ext uri="{BB962C8B-B14F-4D97-AF65-F5344CB8AC3E}">
        <p14:creationId xmlns:p14="http://schemas.microsoft.com/office/powerpoint/2010/main" val="25413309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E4891-8D77-C173-3E8E-1061BC06AE59}"/>
              </a:ext>
            </a:extLst>
          </p:cNvPr>
          <p:cNvSpPr>
            <a:spLocks noGrp="1"/>
          </p:cNvSpPr>
          <p:nvPr>
            <p:ph type="title"/>
          </p:nvPr>
        </p:nvSpPr>
        <p:spPr/>
        <p:txBody>
          <a:bodyPr/>
          <a:lstStyle/>
          <a:p>
            <a:pPr algn="ctr"/>
            <a:r>
              <a:rPr lang="fr-FR" dirty="0"/>
              <a:t>Sommaire</a:t>
            </a:r>
          </a:p>
        </p:txBody>
      </p:sp>
      <p:sp>
        <p:nvSpPr>
          <p:cNvPr id="3" name="Espace réservé du contenu 2">
            <a:extLst>
              <a:ext uri="{FF2B5EF4-FFF2-40B4-BE49-F238E27FC236}">
                <a16:creationId xmlns:a16="http://schemas.microsoft.com/office/drawing/2014/main" id="{D12C9415-2C7E-95BB-4D9D-378CB08CAEA2}"/>
              </a:ext>
            </a:extLst>
          </p:cNvPr>
          <p:cNvSpPr>
            <a:spLocks noGrp="1"/>
          </p:cNvSpPr>
          <p:nvPr>
            <p:ph idx="1"/>
          </p:nvPr>
        </p:nvSpPr>
        <p:spPr>
          <a:xfrm>
            <a:off x="1104293" y="1853248"/>
            <a:ext cx="8946541" cy="4634961"/>
          </a:xfrm>
        </p:spPr>
        <p:txBody>
          <a:bodyPr>
            <a:normAutofit lnSpcReduction="10000"/>
          </a:bodyPr>
          <a:lstStyle/>
          <a:p>
            <a:r>
              <a:rPr lang="fr-FR" sz="3200" dirty="0"/>
              <a:t>DESIGN DU SITE</a:t>
            </a:r>
          </a:p>
          <a:p>
            <a:pPr marL="0" indent="0">
              <a:buNone/>
            </a:pPr>
            <a:endParaRPr lang="fr-FR" sz="3200" dirty="0"/>
          </a:p>
          <a:p>
            <a:r>
              <a:rPr lang="fr-FR" sz="3200" dirty="0"/>
              <a:t>DÉVELOPPEMENT</a:t>
            </a:r>
          </a:p>
          <a:p>
            <a:pPr lvl="1"/>
            <a:r>
              <a:rPr lang="fr-FR" sz="3000" dirty="0"/>
              <a:t>Front-end</a:t>
            </a:r>
          </a:p>
          <a:p>
            <a:pPr lvl="1"/>
            <a:r>
              <a:rPr lang="fr-FR" sz="3000" dirty="0"/>
              <a:t> Back-end</a:t>
            </a:r>
            <a:endParaRPr lang="fr-FR" sz="2800" dirty="0"/>
          </a:p>
          <a:p>
            <a:pPr marL="0" indent="0">
              <a:buNone/>
            </a:pPr>
            <a:endParaRPr lang="fr-FR" sz="3200" dirty="0"/>
          </a:p>
          <a:p>
            <a:r>
              <a:rPr lang="fr-FR" sz="3200" dirty="0"/>
              <a:t>DÉPLOIEMENT</a:t>
            </a:r>
          </a:p>
          <a:p>
            <a:r>
              <a:rPr lang="fr-FR" sz="3200" dirty="0"/>
              <a:t>CRUD Bougies</a:t>
            </a:r>
          </a:p>
        </p:txBody>
      </p:sp>
      <p:sp>
        <p:nvSpPr>
          <p:cNvPr id="4" name="Espace réservé du numéro de diapositive 3">
            <a:extLst>
              <a:ext uri="{FF2B5EF4-FFF2-40B4-BE49-F238E27FC236}">
                <a16:creationId xmlns:a16="http://schemas.microsoft.com/office/drawing/2014/main" id="{D94C8637-F2CD-ED04-47CE-F971AC86DAEA}"/>
              </a:ext>
            </a:extLst>
          </p:cNvPr>
          <p:cNvSpPr>
            <a:spLocks noGrp="1"/>
          </p:cNvSpPr>
          <p:nvPr>
            <p:ph type="sldNum" sz="quarter" idx="12"/>
          </p:nvPr>
        </p:nvSpPr>
        <p:spPr/>
        <p:txBody>
          <a:bodyPr/>
          <a:lstStyle/>
          <a:p>
            <a:fld id="{BF52CA53-77A4-4741-81A6-BC04DAA2D75E}" type="slidenum">
              <a:rPr lang="fr-FR" smtClean="0"/>
              <a:t>2</a:t>
            </a:fld>
            <a:endParaRPr lang="fr-FR"/>
          </a:p>
        </p:txBody>
      </p:sp>
    </p:spTree>
    <p:extLst>
      <p:ext uri="{BB962C8B-B14F-4D97-AF65-F5344CB8AC3E}">
        <p14:creationId xmlns:p14="http://schemas.microsoft.com/office/powerpoint/2010/main" val="271558495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17967F-BE1E-97AA-98BD-A71272CA0DE9}"/>
              </a:ext>
            </a:extLst>
          </p:cNvPr>
          <p:cNvSpPr>
            <a:spLocks noGrp="1"/>
          </p:cNvSpPr>
          <p:nvPr>
            <p:ph idx="1"/>
          </p:nvPr>
        </p:nvSpPr>
        <p:spPr>
          <a:xfrm>
            <a:off x="590847" y="1604116"/>
            <a:ext cx="4883831" cy="4163638"/>
          </a:xfrm>
        </p:spPr>
        <p:txBody>
          <a:bodyPr>
            <a:normAutofit lnSpcReduction="10000"/>
          </a:bodyPr>
          <a:lstStyle/>
          <a:p>
            <a:r>
              <a:rPr lang="fr-FR" dirty="0"/>
              <a:t>Ajout d’une classe au &lt;body&gt; </a:t>
            </a:r>
          </a:p>
          <a:p>
            <a:pPr marL="0" indent="0">
              <a:buNone/>
            </a:pPr>
            <a:r>
              <a:rPr lang="fr-FR" dirty="0"/>
              <a:t>	pour le CSS/JS</a:t>
            </a:r>
          </a:p>
          <a:p>
            <a:pPr marL="0" indent="0">
              <a:buNone/>
            </a:pPr>
            <a:endParaRPr lang="fr-FR" dirty="0"/>
          </a:p>
          <a:p>
            <a:pPr marL="0" indent="0">
              <a:buNone/>
            </a:pPr>
            <a:r>
              <a:rPr lang="fr-FR" b="1" dirty="0" err="1"/>
              <a:t>Wp_enqueue_script</a:t>
            </a:r>
            <a:r>
              <a:rPr lang="fr-FR" b="1" dirty="0"/>
              <a:t>() </a:t>
            </a:r>
            <a:r>
              <a:rPr lang="fr-FR" dirty="0"/>
              <a:t>permet de charger un fichier JavaScript, il sert à WordPress pour identifier et gérer ce JS.</a:t>
            </a:r>
          </a:p>
          <a:p>
            <a:pPr marL="0" indent="0">
              <a:buNone/>
            </a:pPr>
            <a:endParaRPr lang="fr-FR" dirty="0"/>
          </a:p>
          <a:p>
            <a:r>
              <a:rPr lang="fr-FR" dirty="0"/>
              <a:t>Cette fonction ajoute une classe CSS au &lt;body&gt; uniquement lorsque l’on est sur une page de rechercher WooCommerce</a:t>
            </a:r>
          </a:p>
          <a:p>
            <a:pPr marL="0" indent="0">
              <a:buNone/>
            </a:pPr>
            <a:endParaRPr lang="fr-FR" dirty="0"/>
          </a:p>
          <a:p>
            <a:pPr marL="0" indent="0">
              <a:buNone/>
            </a:pPr>
            <a:endParaRPr lang="fr-FR" dirty="0"/>
          </a:p>
        </p:txBody>
      </p:sp>
      <p:pic>
        <p:nvPicPr>
          <p:cNvPr id="7" name="Image 6" descr="Une image contenant texte, capture d’écran, Police&#10;&#10;Le contenu généré par l’IA peut être incorrect.">
            <a:extLst>
              <a:ext uri="{FF2B5EF4-FFF2-40B4-BE49-F238E27FC236}">
                <a16:creationId xmlns:a16="http://schemas.microsoft.com/office/drawing/2014/main" id="{2F8CD5ED-9153-C777-4A0A-8D73B3B0B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457" y="1243264"/>
            <a:ext cx="6513287" cy="48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Espace réservé du numéro de diapositive 1">
            <a:extLst>
              <a:ext uri="{FF2B5EF4-FFF2-40B4-BE49-F238E27FC236}">
                <a16:creationId xmlns:a16="http://schemas.microsoft.com/office/drawing/2014/main" id="{802CFB56-F044-768C-F5F0-D564B8B82D9B}"/>
              </a:ext>
            </a:extLst>
          </p:cNvPr>
          <p:cNvSpPr>
            <a:spLocks noGrp="1"/>
          </p:cNvSpPr>
          <p:nvPr>
            <p:ph type="sldNum" sz="quarter" idx="12"/>
          </p:nvPr>
        </p:nvSpPr>
        <p:spPr/>
        <p:txBody>
          <a:bodyPr/>
          <a:lstStyle/>
          <a:p>
            <a:fld id="{BF52CA53-77A4-4741-81A6-BC04DAA2D75E}" type="slidenum">
              <a:rPr lang="fr-FR" smtClean="0"/>
              <a:t>20</a:t>
            </a:fld>
            <a:endParaRPr lang="fr-FR"/>
          </a:p>
        </p:txBody>
      </p:sp>
    </p:spTree>
    <p:extLst>
      <p:ext uri="{BB962C8B-B14F-4D97-AF65-F5344CB8AC3E}">
        <p14:creationId xmlns:p14="http://schemas.microsoft.com/office/powerpoint/2010/main" val="163593400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690F5-3F03-8353-D707-D9CBF59D665E}"/>
              </a:ext>
            </a:extLst>
          </p:cNvPr>
          <p:cNvSpPr>
            <a:spLocks noGrp="1"/>
          </p:cNvSpPr>
          <p:nvPr>
            <p:ph type="title"/>
          </p:nvPr>
        </p:nvSpPr>
        <p:spPr>
          <a:xfrm>
            <a:off x="707086" y="1732729"/>
            <a:ext cx="8825657" cy="1915647"/>
          </a:xfrm>
        </p:spPr>
        <p:txBody>
          <a:bodyPr/>
          <a:lstStyle/>
          <a:p>
            <a:r>
              <a:rPr lang="fr-FR" sz="7200" dirty="0"/>
              <a:t>Déploiement</a:t>
            </a:r>
          </a:p>
        </p:txBody>
      </p:sp>
      <p:sp>
        <p:nvSpPr>
          <p:cNvPr id="3" name="Espace réservé du texte 2">
            <a:extLst>
              <a:ext uri="{FF2B5EF4-FFF2-40B4-BE49-F238E27FC236}">
                <a16:creationId xmlns:a16="http://schemas.microsoft.com/office/drawing/2014/main" id="{B9F51D0D-B010-34B9-A109-5E9C7CAFA3D9}"/>
              </a:ext>
            </a:extLst>
          </p:cNvPr>
          <p:cNvSpPr>
            <a:spLocks noGrp="1"/>
          </p:cNvSpPr>
          <p:nvPr>
            <p:ph type="body" idx="1"/>
          </p:nvPr>
        </p:nvSpPr>
        <p:spPr>
          <a:xfrm>
            <a:off x="847045" y="3749809"/>
            <a:ext cx="8825658" cy="860400"/>
          </a:xfrm>
        </p:spPr>
        <p:txBody>
          <a:bodyPr/>
          <a:lstStyle/>
          <a:p>
            <a:r>
              <a:rPr lang="fr-FR" dirty="0"/>
              <a:t>CI/CD</a:t>
            </a:r>
          </a:p>
        </p:txBody>
      </p:sp>
      <p:sp>
        <p:nvSpPr>
          <p:cNvPr id="4" name="Espace réservé du numéro de diapositive 3">
            <a:extLst>
              <a:ext uri="{FF2B5EF4-FFF2-40B4-BE49-F238E27FC236}">
                <a16:creationId xmlns:a16="http://schemas.microsoft.com/office/drawing/2014/main" id="{9CF9CCE3-F7EA-469F-8FC8-26C9B1C85FC6}"/>
              </a:ext>
            </a:extLst>
          </p:cNvPr>
          <p:cNvSpPr>
            <a:spLocks noGrp="1"/>
          </p:cNvSpPr>
          <p:nvPr>
            <p:ph type="sldNum" sz="quarter" idx="12"/>
          </p:nvPr>
        </p:nvSpPr>
        <p:spPr/>
        <p:txBody>
          <a:bodyPr/>
          <a:lstStyle/>
          <a:p>
            <a:fld id="{BF52CA53-77A4-4741-81A6-BC04DAA2D75E}" type="slidenum">
              <a:rPr lang="fr-FR" smtClean="0"/>
              <a:t>21</a:t>
            </a:fld>
            <a:endParaRPr lang="fr-FR"/>
          </a:p>
        </p:txBody>
      </p:sp>
    </p:spTree>
    <p:extLst>
      <p:ext uri="{BB962C8B-B14F-4D97-AF65-F5344CB8AC3E}">
        <p14:creationId xmlns:p14="http://schemas.microsoft.com/office/powerpoint/2010/main" val="143961579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D9FC9-4E8C-DFFC-A309-332D6C0DCE9D}"/>
              </a:ext>
            </a:extLst>
          </p:cNvPr>
          <p:cNvSpPr>
            <a:spLocks noGrp="1"/>
          </p:cNvSpPr>
          <p:nvPr>
            <p:ph type="title"/>
          </p:nvPr>
        </p:nvSpPr>
        <p:spPr>
          <a:xfrm>
            <a:off x="656996" y="49947"/>
            <a:ext cx="9404723" cy="1400530"/>
          </a:xfrm>
        </p:spPr>
        <p:txBody>
          <a:bodyPr/>
          <a:lstStyle/>
          <a:p>
            <a:pPr algn="ctr"/>
            <a:r>
              <a:rPr lang="fr-FR" dirty="0"/>
              <a:t>CI/CD</a:t>
            </a:r>
            <a:br>
              <a:rPr lang="fr-FR" dirty="0"/>
            </a:br>
            <a:r>
              <a:rPr lang="fr-FR" sz="2000" dirty="0" err="1"/>
              <a:t>Continuous</a:t>
            </a:r>
            <a:r>
              <a:rPr lang="fr-FR" sz="2000" dirty="0"/>
              <a:t> </a:t>
            </a:r>
            <a:r>
              <a:rPr lang="fr-FR" sz="2000" dirty="0" err="1"/>
              <a:t>integration</a:t>
            </a:r>
            <a:r>
              <a:rPr lang="fr-FR" sz="2000" dirty="0"/>
              <a:t> / </a:t>
            </a:r>
            <a:r>
              <a:rPr lang="fr-FR" sz="2000" dirty="0" err="1"/>
              <a:t>Continuous</a:t>
            </a:r>
            <a:r>
              <a:rPr lang="fr-FR" sz="2000" dirty="0"/>
              <a:t> </a:t>
            </a:r>
            <a:r>
              <a:rPr lang="fr-FR" sz="2000" dirty="0" err="1"/>
              <a:t>delivery</a:t>
            </a:r>
            <a:endParaRPr lang="fr-FR" dirty="0"/>
          </a:p>
        </p:txBody>
      </p:sp>
      <p:sp>
        <p:nvSpPr>
          <p:cNvPr id="3" name="Espace réservé du contenu 2">
            <a:extLst>
              <a:ext uri="{FF2B5EF4-FFF2-40B4-BE49-F238E27FC236}">
                <a16:creationId xmlns:a16="http://schemas.microsoft.com/office/drawing/2014/main" id="{0EB2C3B9-7274-197F-43CE-56F95B75B966}"/>
              </a:ext>
            </a:extLst>
          </p:cNvPr>
          <p:cNvSpPr>
            <a:spLocks noGrp="1"/>
          </p:cNvSpPr>
          <p:nvPr>
            <p:ph idx="1"/>
          </p:nvPr>
        </p:nvSpPr>
        <p:spPr>
          <a:xfrm>
            <a:off x="269120" y="1280161"/>
            <a:ext cx="7267801" cy="5436664"/>
          </a:xfrm>
        </p:spPr>
        <p:txBody>
          <a:bodyPr>
            <a:normAutofit fontScale="92500" lnSpcReduction="20000"/>
          </a:bodyPr>
          <a:lstStyle/>
          <a:p>
            <a:r>
              <a:rPr lang="fr-FR" dirty="0"/>
              <a:t>Création seconde branche Git : Test</a:t>
            </a:r>
          </a:p>
          <a:p>
            <a:r>
              <a:rPr lang="fr-FR" dirty="0"/>
              <a:t>Branche main : Déploiement automatique</a:t>
            </a:r>
          </a:p>
          <a:p>
            <a:pPr marL="0" indent="0">
              <a:buNone/>
            </a:pPr>
            <a:endParaRPr lang="fr-FR" dirty="0"/>
          </a:p>
          <a:p>
            <a:r>
              <a:rPr lang="fr-FR" dirty="0"/>
              <a:t>Fichier de configuration YAML</a:t>
            </a:r>
          </a:p>
          <a:p>
            <a:pPr marL="0" indent="0" algn="just">
              <a:buNone/>
            </a:pPr>
            <a:r>
              <a:rPr lang="fr-FR" dirty="0"/>
              <a:t>	Dossier .</a:t>
            </a:r>
            <a:r>
              <a:rPr lang="fr-FR" dirty="0" err="1"/>
              <a:t>github</a:t>
            </a:r>
            <a:r>
              <a:rPr lang="fr-FR" dirty="0"/>
              <a:t>/workflows/ celui-ci permet la connexion 	FTP au serveur </a:t>
            </a:r>
            <a:r>
              <a:rPr lang="fr-FR" dirty="0" err="1"/>
              <a:t>Cpanel</a:t>
            </a:r>
            <a:r>
              <a:rPr lang="fr-FR" dirty="0"/>
              <a:t>, il permet d’automatiser chaque 	mise a jour de la </a:t>
            </a:r>
            <a:r>
              <a:rPr lang="fr-FR" dirty="0" err="1"/>
              <a:t>branch</a:t>
            </a:r>
            <a:r>
              <a:rPr lang="fr-FR" dirty="0"/>
              <a:t> main</a:t>
            </a:r>
          </a:p>
          <a:p>
            <a:pPr marL="0" indent="0" algn="just">
              <a:buNone/>
            </a:pPr>
            <a:endParaRPr lang="fr-FR" dirty="0"/>
          </a:p>
          <a:p>
            <a:pPr>
              <a:buFont typeface="Wingdings" panose="05000000000000000000" pitchFamily="2" charset="2"/>
              <a:buChar char="Ø"/>
            </a:pPr>
            <a:r>
              <a:rPr lang="fr-FR" dirty="0"/>
              <a:t>j’ai crée un </a:t>
            </a:r>
            <a:r>
              <a:rPr lang="fr-FR" b="1" dirty="0"/>
              <a:t>compte FTP dédié </a:t>
            </a:r>
            <a:r>
              <a:rPr lang="fr-FR" dirty="0"/>
              <a:t>via l’interface </a:t>
            </a:r>
            <a:r>
              <a:rPr lang="fr-FR" b="1" dirty="0" err="1"/>
              <a:t>cPanel</a:t>
            </a:r>
            <a:r>
              <a:rPr lang="fr-FR" dirty="0"/>
              <a:t>, afin de </a:t>
            </a:r>
            <a:r>
              <a:rPr lang="fr-FR" b="1" dirty="0"/>
              <a:t>limiter les accès </a:t>
            </a:r>
            <a:r>
              <a:rPr lang="fr-FR" dirty="0"/>
              <a:t>et de renforcer la </a:t>
            </a:r>
            <a:r>
              <a:rPr lang="fr-FR" b="1" dirty="0"/>
              <a:t>sécurité, </a:t>
            </a:r>
            <a:r>
              <a:rPr lang="fr-FR" dirty="0"/>
              <a:t>pour que </a:t>
            </a:r>
            <a:r>
              <a:rPr lang="fr-FR" b="1" dirty="0"/>
              <a:t>la navigation </a:t>
            </a:r>
            <a:r>
              <a:rPr lang="fr-FR" dirty="0"/>
              <a:t>en dehors du répertoire</a:t>
            </a:r>
            <a:r>
              <a:rPr lang="fr-FR" b="1" dirty="0"/>
              <a:t> soit refusé.</a:t>
            </a:r>
            <a:endParaRPr lang="fr-FR" dirty="0"/>
          </a:p>
          <a:p>
            <a:pPr marL="0" indent="0">
              <a:buNone/>
            </a:pPr>
            <a:endParaRPr lang="fr-FR" dirty="0"/>
          </a:p>
          <a:p>
            <a:pPr algn="just">
              <a:buFont typeface="Wingdings" panose="05000000000000000000" pitchFamily="2" charset="2"/>
              <a:buChar char="Ø"/>
            </a:pPr>
            <a:r>
              <a:rPr lang="fr-FR" sz="2200" dirty="0"/>
              <a:t>J’y ai ensuite installé </a:t>
            </a:r>
            <a:r>
              <a:rPr lang="fr-FR" sz="2200" b="1" dirty="0"/>
              <a:t>WordPress </a:t>
            </a:r>
            <a:r>
              <a:rPr lang="fr-FR" sz="2200" dirty="0"/>
              <a:t>et procédé à la </a:t>
            </a:r>
            <a:r>
              <a:rPr lang="fr-FR" sz="2200" b="1" dirty="0"/>
              <a:t>sauvegarde complète </a:t>
            </a:r>
            <a:r>
              <a:rPr lang="fr-FR" sz="2200" dirty="0"/>
              <a:t>du site à l’aide de la fonctionnalité </a:t>
            </a:r>
            <a:r>
              <a:rPr lang="fr-FR" sz="2200" b="1" dirty="0"/>
              <a:t>WP Tiger</a:t>
            </a:r>
            <a:r>
              <a:rPr lang="fr-FR" sz="2200" dirty="0"/>
              <a:t>, ce qui permet de </a:t>
            </a:r>
            <a:r>
              <a:rPr lang="fr-FR" sz="2200" b="1" dirty="0"/>
              <a:t>restaurer facilement </a:t>
            </a:r>
            <a:r>
              <a:rPr lang="fr-FR" sz="2200" dirty="0"/>
              <a:t>l’application en cas d’erreur ou de mauvaise manipulation. 	</a:t>
            </a:r>
          </a:p>
          <a:p>
            <a:pPr marL="0" indent="0">
              <a:buNone/>
            </a:pPr>
            <a:endParaRPr lang="fr-FR" dirty="0"/>
          </a:p>
        </p:txBody>
      </p:sp>
      <p:sp>
        <p:nvSpPr>
          <p:cNvPr id="8" name="Flèche : droite 7">
            <a:extLst>
              <a:ext uri="{FF2B5EF4-FFF2-40B4-BE49-F238E27FC236}">
                <a16:creationId xmlns:a16="http://schemas.microsoft.com/office/drawing/2014/main" id="{F3B8C443-54DB-AACA-B310-B2905B6B3E99}"/>
              </a:ext>
            </a:extLst>
          </p:cNvPr>
          <p:cNvSpPr/>
          <p:nvPr/>
        </p:nvSpPr>
        <p:spPr>
          <a:xfrm>
            <a:off x="4385085" y="2343377"/>
            <a:ext cx="1948544" cy="27587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054658E0-70EF-67DA-CD98-97D4E07DAE63}"/>
              </a:ext>
            </a:extLst>
          </p:cNvPr>
          <p:cNvSpPr>
            <a:spLocks noGrp="1"/>
          </p:cNvSpPr>
          <p:nvPr>
            <p:ph type="sldNum" sz="quarter" idx="12"/>
          </p:nvPr>
        </p:nvSpPr>
        <p:spPr/>
        <p:txBody>
          <a:bodyPr/>
          <a:lstStyle/>
          <a:p>
            <a:fld id="{BF52CA53-77A4-4741-81A6-BC04DAA2D75E}" type="slidenum">
              <a:rPr lang="fr-FR" smtClean="0"/>
              <a:t>22</a:t>
            </a:fld>
            <a:endParaRPr lang="fr-FR"/>
          </a:p>
        </p:txBody>
      </p:sp>
      <p:pic>
        <p:nvPicPr>
          <p:cNvPr id="7" name="Image 6" descr="Une image contenant texte, capture d’écran, Système d’exploitation&#10;&#10;Le contenu généré par l’IA peut être incorrect.">
            <a:extLst>
              <a:ext uri="{FF2B5EF4-FFF2-40B4-BE49-F238E27FC236}">
                <a16:creationId xmlns:a16="http://schemas.microsoft.com/office/drawing/2014/main" id="{F6B819A7-D18F-4871-765E-79016D76F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113" y="1400688"/>
            <a:ext cx="4433950" cy="5316137"/>
          </a:xfrm>
          <a:prstGeom prst="rect">
            <a:avLst/>
          </a:prstGeom>
        </p:spPr>
      </p:pic>
    </p:spTree>
    <p:extLst>
      <p:ext uri="{BB962C8B-B14F-4D97-AF65-F5344CB8AC3E}">
        <p14:creationId xmlns:p14="http://schemas.microsoft.com/office/powerpoint/2010/main" val="382610125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447C769-85CA-FDBB-B239-5042DDE3C05D}"/>
              </a:ext>
            </a:extLst>
          </p:cNvPr>
          <p:cNvSpPr>
            <a:spLocks noGrp="1"/>
          </p:cNvSpPr>
          <p:nvPr>
            <p:ph idx="1"/>
          </p:nvPr>
        </p:nvSpPr>
        <p:spPr>
          <a:xfrm>
            <a:off x="6483386" y="675249"/>
            <a:ext cx="5319408" cy="1688123"/>
          </a:xfrm>
        </p:spPr>
        <p:txBody>
          <a:bodyPr>
            <a:normAutofit lnSpcReduction="10000"/>
          </a:bodyPr>
          <a:lstStyle/>
          <a:p>
            <a:pPr algn="just"/>
            <a:r>
              <a:rPr lang="fr-FR" dirty="0"/>
              <a:t> Variables secrètes GitHub</a:t>
            </a:r>
          </a:p>
          <a:p>
            <a:pPr marL="0" indent="0">
              <a:buNone/>
            </a:pPr>
            <a:r>
              <a:rPr lang="fr-FR" dirty="0"/>
              <a:t>	Dans les paramètres GitHub j’ai défini 	plusieurs variables secrètes, telles que 	FTP_HOST, FTP_USERNAME, 	FTP_PASSWORD</a:t>
            </a:r>
          </a:p>
        </p:txBody>
      </p:sp>
      <p:pic>
        <p:nvPicPr>
          <p:cNvPr id="5" name="Image 4">
            <a:extLst>
              <a:ext uri="{FF2B5EF4-FFF2-40B4-BE49-F238E27FC236}">
                <a16:creationId xmlns:a16="http://schemas.microsoft.com/office/drawing/2014/main" id="{2D8888B2-D29A-D9D7-5B5D-2C47269A2E9D}"/>
              </a:ext>
            </a:extLst>
          </p:cNvPr>
          <p:cNvPicPr>
            <a:picLocks noChangeAspect="1"/>
          </p:cNvPicPr>
          <p:nvPr/>
        </p:nvPicPr>
        <p:blipFill>
          <a:blip r:embed="rId3"/>
          <a:stretch>
            <a:fillRect/>
          </a:stretch>
        </p:blipFill>
        <p:spPr>
          <a:xfrm>
            <a:off x="91151" y="117975"/>
            <a:ext cx="6310648" cy="1964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a:extLst>
              <a:ext uri="{FF2B5EF4-FFF2-40B4-BE49-F238E27FC236}">
                <a16:creationId xmlns:a16="http://schemas.microsoft.com/office/drawing/2014/main" id="{AB24D271-8A76-E8C9-DE0E-6076B488D133}"/>
              </a:ext>
            </a:extLst>
          </p:cNvPr>
          <p:cNvPicPr>
            <a:picLocks noChangeAspect="1"/>
          </p:cNvPicPr>
          <p:nvPr/>
        </p:nvPicPr>
        <p:blipFill>
          <a:blip r:embed="rId4"/>
          <a:stretch>
            <a:fillRect/>
          </a:stretch>
        </p:blipFill>
        <p:spPr>
          <a:xfrm>
            <a:off x="3644860" y="3245985"/>
            <a:ext cx="8327566" cy="305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ZoneTexte 7">
            <a:extLst>
              <a:ext uri="{FF2B5EF4-FFF2-40B4-BE49-F238E27FC236}">
                <a16:creationId xmlns:a16="http://schemas.microsoft.com/office/drawing/2014/main" id="{93697AB0-57D1-771B-914F-3AA338C3762F}"/>
              </a:ext>
            </a:extLst>
          </p:cNvPr>
          <p:cNvSpPr txBox="1"/>
          <p:nvPr/>
        </p:nvSpPr>
        <p:spPr>
          <a:xfrm>
            <a:off x="123321" y="4342726"/>
            <a:ext cx="3617792" cy="1631216"/>
          </a:xfrm>
          <a:prstGeom prst="rect">
            <a:avLst/>
          </a:prstGeom>
          <a:noFill/>
        </p:spPr>
        <p:txBody>
          <a:bodyPr wrap="square" rtlCol="0">
            <a:spAutoFit/>
          </a:bodyPr>
          <a:lstStyle/>
          <a:p>
            <a:pPr marL="285750" indent="-285750">
              <a:buClr>
                <a:schemeClr val="bg2">
                  <a:lumMod val="60000"/>
                  <a:lumOff val="40000"/>
                </a:schemeClr>
              </a:buClr>
              <a:buFont typeface="Wingdings" panose="05000000000000000000" pitchFamily="2" charset="2"/>
              <a:buChar char="Ø"/>
            </a:pPr>
            <a:r>
              <a:rPr lang="fr-FR" sz="2000" dirty="0"/>
              <a:t>Visualisation en temps réel du déploiement et vérification que le transfert s’effectue correctement.</a:t>
            </a:r>
          </a:p>
        </p:txBody>
      </p:sp>
      <p:sp>
        <p:nvSpPr>
          <p:cNvPr id="2" name="Espace réservé du numéro de diapositive 1">
            <a:extLst>
              <a:ext uri="{FF2B5EF4-FFF2-40B4-BE49-F238E27FC236}">
                <a16:creationId xmlns:a16="http://schemas.microsoft.com/office/drawing/2014/main" id="{314E7AC1-552D-54F8-10BC-3C9EBE4A79AE}"/>
              </a:ext>
            </a:extLst>
          </p:cNvPr>
          <p:cNvSpPr>
            <a:spLocks noGrp="1"/>
          </p:cNvSpPr>
          <p:nvPr>
            <p:ph type="sldNum" sz="quarter" idx="12"/>
          </p:nvPr>
        </p:nvSpPr>
        <p:spPr/>
        <p:txBody>
          <a:bodyPr/>
          <a:lstStyle/>
          <a:p>
            <a:fld id="{BF52CA53-77A4-4741-81A6-BC04DAA2D75E}" type="slidenum">
              <a:rPr lang="fr-FR" smtClean="0"/>
              <a:t>23</a:t>
            </a:fld>
            <a:endParaRPr lang="fr-FR"/>
          </a:p>
        </p:txBody>
      </p:sp>
    </p:spTree>
    <p:extLst>
      <p:ext uri="{BB962C8B-B14F-4D97-AF65-F5344CB8AC3E}">
        <p14:creationId xmlns:p14="http://schemas.microsoft.com/office/powerpoint/2010/main" val="21913594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C2A6F-10F8-B550-4A44-56868338568C}"/>
              </a:ext>
            </a:extLst>
          </p:cNvPr>
          <p:cNvSpPr>
            <a:spLocks noGrp="1"/>
          </p:cNvSpPr>
          <p:nvPr>
            <p:ph type="title"/>
          </p:nvPr>
        </p:nvSpPr>
        <p:spPr>
          <a:xfrm>
            <a:off x="-1498374" y="376518"/>
            <a:ext cx="9404723" cy="1400530"/>
          </a:xfrm>
        </p:spPr>
        <p:txBody>
          <a:bodyPr/>
          <a:lstStyle/>
          <a:p>
            <a:pPr algn="ctr"/>
            <a:r>
              <a:rPr lang="fr-FR" dirty="0"/>
              <a:t>Migration WordPress</a:t>
            </a:r>
          </a:p>
        </p:txBody>
      </p:sp>
      <p:sp>
        <p:nvSpPr>
          <p:cNvPr id="3" name="Espace réservé du contenu 2">
            <a:extLst>
              <a:ext uri="{FF2B5EF4-FFF2-40B4-BE49-F238E27FC236}">
                <a16:creationId xmlns:a16="http://schemas.microsoft.com/office/drawing/2014/main" id="{34C7DE3D-9026-C6EB-C7BD-C065110EBB7E}"/>
              </a:ext>
            </a:extLst>
          </p:cNvPr>
          <p:cNvSpPr>
            <a:spLocks noGrp="1"/>
          </p:cNvSpPr>
          <p:nvPr>
            <p:ph idx="1"/>
          </p:nvPr>
        </p:nvSpPr>
        <p:spPr>
          <a:xfrm>
            <a:off x="167141" y="1584833"/>
            <a:ext cx="6092146" cy="4195481"/>
          </a:xfrm>
        </p:spPr>
        <p:txBody>
          <a:bodyPr/>
          <a:lstStyle/>
          <a:p>
            <a:r>
              <a:rPr lang="fr-FR" u="sng" dirty="0"/>
              <a:t>Coté local :</a:t>
            </a:r>
          </a:p>
          <a:p>
            <a:r>
              <a:rPr lang="fr-FR" dirty="0"/>
              <a:t>Plugin : </a:t>
            </a:r>
            <a:r>
              <a:rPr lang="fr-FR" dirty="0" err="1"/>
              <a:t>UpdraftPlus</a:t>
            </a:r>
            <a:r>
              <a:rPr lang="fr-FR" dirty="0"/>
              <a:t> : Sauvegarder maintenant</a:t>
            </a:r>
          </a:p>
          <a:p>
            <a:r>
              <a:rPr lang="fr-FR" dirty="0"/>
              <a:t>Téléchargement des 5 fichiers à exporter</a:t>
            </a:r>
          </a:p>
          <a:p>
            <a:pPr marL="0" indent="0">
              <a:buNone/>
            </a:pPr>
            <a:endParaRPr lang="fr-FR" dirty="0"/>
          </a:p>
          <a:p>
            <a:r>
              <a:rPr lang="fr-FR" u="sng" dirty="0"/>
              <a:t>Coté serveur : </a:t>
            </a:r>
          </a:p>
          <a:p>
            <a:r>
              <a:rPr lang="fr-FR" dirty="0"/>
              <a:t>Plugin : </a:t>
            </a:r>
            <a:r>
              <a:rPr lang="fr-FR" dirty="0" err="1"/>
              <a:t>UpdraftPlus</a:t>
            </a:r>
            <a:r>
              <a:rPr lang="fr-FR" dirty="0"/>
              <a:t> : Téléverser des fichiers de sauvegarde</a:t>
            </a:r>
          </a:p>
          <a:p>
            <a:r>
              <a:rPr lang="fr-FR" dirty="0"/>
              <a:t>Importer les 5 fichiers</a:t>
            </a:r>
          </a:p>
        </p:txBody>
      </p:sp>
      <p:sp>
        <p:nvSpPr>
          <p:cNvPr id="4" name="Titre 1">
            <a:extLst>
              <a:ext uri="{FF2B5EF4-FFF2-40B4-BE49-F238E27FC236}">
                <a16:creationId xmlns:a16="http://schemas.microsoft.com/office/drawing/2014/main" id="{182880E8-ABFC-CD67-2D28-6A2FDBC649F4}"/>
              </a:ext>
            </a:extLst>
          </p:cNvPr>
          <p:cNvSpPr txBox="1">
            <a:spLocks/>
          </p:cNvSpPr>
          <p:nvPr/>
        </p:nvSpPr>
        <p:spPr>
          <a:xfrm>
            <a:off x="6096000" y="1076783"/>
            <a:ext cx="6096000"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dirty="0"/>
              <a:t>Documentation (</a:t>
            </a:r>
            <a:r>
              <a:rPr lang="fr-FR" dirty="0" err="1"/>
              <a:t>readme</a:t>
            </a:r>
            <a:r>
              <a:rPr lang="fr-FR" dirty="0"/>
              <a:t>)</a:t>
            </a:r>
          </a:p>
        </p:txBody>
      </p:sp>
      <p:sp>
        <p:nvSpPr>
          <p:cNvPr id="8" name="Espace réservé du numéro de diapositive 7">
            <a:extLst>
              <a:ext uri="{FF2B5EF4-FFF2-40B4-BE49-F238E27FC236}">
                <a16:creationId xmlns:a16="http://schemas.microsoft.com/office/drawing/2014/main" id="{4980472E-EADB-E934-759D-77CDC56DFC54}"/>
              </a:ext>
            </a:extLst>
          </p:cNvPr>
          <p:cNvSpPr>
            <a:spLocks noGrp="1"/>
          </p:cNvSpPr>
          <p:nvPr>
            <p:ph type="sldNum" sz="quarter" idx="12"/>
          </p:nvPr>
        </p:nvSpPr>
        <p:spPr/>
        <p:txBody>
          <a:bodyPr/>
          <a:lstStyle/>
          <a:p>
            <a:fld id="{BF52CA53-77A4-4741-81A6-BC04DAA2D75E}" type="slidenum">
              <a:rPr lang="fr-FR" smtClean="0"/>
              <a:t>24</a:t>
            </a:fld>
            <a:endParaRPr lang="fr-FR"/>
          </a:p>
        </p:txBody>
      </p:sp>
      <p:pic>
        <p:nvPicPr>
          <p:cNvPr id="10" name="Image 9" descr="Une image contenant texte, capture d’écran, Police, Graphique&#10;&#10;Le contenu généré par l’IA peut être incorrect.">
            <a:extLst>
              <a:ext uri="{FF2B5EF4-FFF2-40B4-BE49-F238E27FC236}">
                <a16:creationId xmlns:a16="http://schemas.microsoft.com/office/drawing/2014/main" id="{13CC9DBD-8FC8-E2B0-7B8E-D653E62B7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816" y="2611903"/>
            <a:ext cx="3950368" cy="3950368"/>
          </a:xfrm>
          <a:prstGeom prst="rect">
            <a:avLst/>
          </a:prstGeom>
          <a:ln>
            <a:noFill/>
          </a:ln>
          <a:effectLst>
            <a:softEdge rad="112500"/>
          </a:effectLst>
        </p:spPr>
      </p:pic>
    </p:spTree>
    <p:extLst>
      <p:ext uri="{BB962C8B-B14F-4D97-AF65-F5344CB8AC3E}">
        <p14:creationId xmlns:p14="http://schemas.microsoft.com/office/powerpoint/2010/main" val="241395433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690F5-3F03-8353-D707-D9CBF59D665E}"/>
              </a:ext>
            </a:extLst>
          </p:cNvPr>
          <p:cNvSpPr>
            <a:spLocks noGrp="1"/>
          </p:cNvSpPr>
          <p:nvPr>
            <p:ph type="title"/>
          </p:nvPr>
        </p:nvSpPr>
        <p:spPr>
          <a:xfrm>
            <a:off x="538644" y="627408"/>
            <a:ext cx="8825657" cy="1915647"/>
          </a:xfrm>
        </p:spPr>
        <p:txBody>
          <a:bodyPr/>
          <a:lstStyle/>
          <a:p>
            <a:r>
              <a:rPr lang="fr-FR" sz="7200" dirty="0"/>
              <a:t>CRUD Bougies</a:t>
            </a:r>
          </a:p>
        </p:txBody>
      </p:sp>
      <p:sp>
        <p:nvSpPr>
          <p:cNvPr id="3" name="Espace réservé du texte 2">
            <a:extLst>
              <a:ext uri="{FF2B5EF4-FFF2-40B4-BE49-F238E27FC236}">
                <a16:creationId xmlns:a16="http://schemas.microsoft.com/office/drawing/2014/main" id="{B9F51D0D-B010-34B9-A109-5E9C7CAFA3D9}"/>
              </a:ext>
            </a:extLst>
          </p:cNvPr>
          <p:cNvSpPr>
            <a:spLocks noGrp="1"/>
          </p:cNvSpPr>
          <p:nvPr>
            <p:ph type="body" idx="1"/>
          </p:nvPr>
        </p:nvSpPr>
        <p:spPr>
          <a:xfrm>
            <a:off x="666572" y="2501132"/>
            <a:ext cx="8825658" cy="860400"/>
          </a:xfrm>
        </p:spPr>
        <p:txBody>
          <a:bodyPr/>
          <a:lstStyle/>
          <a:p>
            <a:r>
              <a:rPr lang="fr-FR" dirty="0"/>
              <a:t>Create, read, update, delete</a:t>
            </a:r>
          </a:p>
        </p:txBody>
      </p:sp>
      <p:sp>
        <p:nvSpPr>
          <p:cNvPr id="4" name="Espace réservé du numéro de diapositive 3">
            <a:extLst>
              <a:ext uri="{FF2B5EF4-FFF2-40B4-BE49-F238E27FC236}">
                <a16:creationId xmlns:a16="http://schemas.microsoft.com/office/drawing/2014/main" id="{F9976C38-CCD0-30CB-E376-FE7BA11A0DA4}"/>
              </a:ext>
            </a:extLst>
          </p:cNvPr>
          <p:cNvSpPr>
            <a:spLocks noGrp="1"/>
          </p:cNvSpPr>
          <p:nvPr>
            <p:ph type="sldNum" sz="quarter" idx="12"/>
          </p:nvPr>
        </p:nvSpPr>
        <p:spPr/>
        <p:txBody>
          <a:bodyPr/>
          <a:lstStyle/>
          <a:p>
            <a:fld id="{BF52CA53-77A4-4741-81A6-BC04DAA2D75E}" type="slidenum">
              <a:rPr lang="fr-FR" smtClean="0"/>
              <a:t>25</a:t>
            </a:fld>
            <a:endParaRPr lang="fr-FR"/>
          </a:p>
        </p:txBody>
      </p:sp>
      <p:pic>
        <p:nvPicPr>
          <p:cNvPr id="8" name="Image 7">
            <a:extLst>
              <a:ext uri="{FF2B5EF4-FFF2-40B4-BE49-F238E27FC236}">
                <a16:creationId xmlns:a16="http://schemas.microsoft.com/office/drawing/2014/main" id="{515B2D03-0E93-55EF-3AC9-D81B2CEF7CBD}"/>
              </a:ext>
            </a:extLst>
          </p:cNvPr>
          <p:cNvPicPr>
            <a:picLocks noChangeAspect="1"/>
          </p:cNvPicPr>
          <p:nvPr/>
        </p:nvPicPr>
        <p:blipFill>
          <a:blip r:embed="rId3"/>
          <a:stretch>
            <a:fillRect/>
          </a:stretch>
        </p:blipFill>
        <p:spPr>
          <a:xfrm>
            <a:off x="4423165" y="3637590"/>
            <a:ext cx="7528204" cy="2924681"/>
          </a:xfrm>
          <a:prstGeom prst="rect">
            <a:avLst/>
          </a:prstGeom>
        </p:spPr>
      </p:pic>
    </p:spTree>
    <p:extLst>
      <p:ext uri="{BB962C8B-B14F-4D97-AF65-F5344CB8AC3E}">
        <p14:creationId xmlns:p14="http://schemas.microsoft.com/office/powerpoint/2010/main" val="306449507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B8AC3-0171-6AC7-37AA-8A9C698CD8F3}"/>
              </a:ext>
            </a:extLst>
          </p:cNvPr>
          <p:cNvSpPr>
            <a:spLocks noGrp="1"/>
          </p:cNvSpPr>
          <p:nvPr>
            <p:ph type="title"/>
          </p:nvPr>
        </p:nvSpPr>
        <p:spPr>
          <a:xfrm>
            <a:off x="506262" y="216049"/>
            <a:ext cx="9404723" cy="1400530"/>
          </a:xfrm>
        </p:spPr>
        <p:txBody>
          <a:bodyPr/>
          <a:lstStyle/>
          <a:p>
            <a:pPr algn="ctr"/>
            <a:r>
              <a:rPr lang="fr-FR" dirty="0"/>
              <a:t>CRUD inventaire bougies</a:t>
            </a:r>
          </a:p>
        </p:txBody>
      </p:sp>
      <p:sp>
        <p:nvSpPr>
          <p:cNvPr id="3" name="Espace réservé du contenu 2">
            <a:extLst>
              <a:ext uri="{FF2B5EF4-FFF2-40B4-BE49-F238E27FC236}">
                <a16:creationId xmlns:a16="http://schemas.microsoft.com/office/drawing/2014/main" id="{A1E7476A-AE82-D79C-5F30-1F0E9EEB36D2}"/>
              </a:ext>
            </a:extLst>
          </p:cNvPr>
          <p:cNvSpPr>
            <a:spLocks noGrp="1"/>
          </p:cNvSpPr>
          <p:nvPr>
            <p:ph idx="1"/>
          </p:nvPr>
        </p:nvSpPr>
        <p:spPr>
          <a:xfrm>
            <a:off x="295238" y="1616579"/>
            <a:ext cx="5149031" cy="5025372"/>
          </a:xfrm>
        </p:spPr>
        <p:txBody>
          <a:bodyPr>
            <a:normAutofit lnSpcReduction="10000"/>
          </a:bodyPr>
          <a:lstStyle/>
          <a:p>
            <a:pPr algn="just"/>
            <a:r>
              <a:rPr lang="fr-FR" dirty="0"/>
              <a:t>Création de la base de donnée (gestion bougies) uniquement si elle n’existe pas.</a:t>
            </a:r>
          </a:p>
          <a:p>
            <a:pPr marL="0" indent="0" algn="just">
              <a:buNone/>
            </a:pPr>
            <a:endParaRPr lang="fr-FR" b="1" dirty="0"/>
          </a:p>
          <a:p>
            <a:pPr algn="just"/>
            <a:r>
              <a:rPr lang="fr-FR" dirty="0"/>
              <a:t>Création d’une table « bougies » à l’identifiant unique, référence de différentes caractéristiques (forme, parfum, couleur et prix), en vente oui ou non et assure que </a:t>
            </a:r>
            <a:r>
              <a:rPr lang="fr-FR" dirty="0" err="1"/>
              <a:t>l’id</a:t>
            </a:r>
            <a:r>
              <a:rPr lang="fr-FR" dirty="0"/>
              <a:t> existe bien dans sa table (</a:t>
            </a:r>
            <a:r>
              <a:rPr lang="fr-FR" dirty="0" err="1"/>
              <a:t>foreign</a:t>
            </a:r>
            <a:r>
              <a:rPr lang="fr-FR" dirty="0"/>
              <a:t>).</a:t>
            </a:r>
          </a:p>
          <a:p>
            <a:pPr marL="0" indent="0" algn="just">
              <a:buNone/>
            </a:pPr>
            <a:endParaRPr lang="fr-FR" dirty="0"/>
          </a:p>
          <a:p>
            <a:pPr algn="just"/>
            <a:r>
              <a:rPr lang="fr-FR" dirty="0"/>
              <a:t>Création d’une table « stock » quantité par défaut à 0 et une bougie est unique elle ne peut apparaitre plusieurs fois dans la table.</a:t>
            </a:r>
          </a:p>
        </p:txBody>
      </p:sp>
      <p:pic>
        <p:nvPicPr>
          <p:cNvPr id="5" name="Image 4">
            <a:extLst>
              <a:ext uri="{FF2B5EF4-FFF2-40B4-BE49-F238E27FC236}">
                <a16:creationId xmlns:a16="http://schemas.microsoft.com/office/drawing/2014/main" id="{94AA117E-E583-CE57-7DAE-449EE9A2AB98}"/>
              </a:ext>
            </a:extLst>
          </p:cNvPr>
          <p:cNvPicPr>
            <a:picLocks noChangeAspect="1"/>
          </p:cNvPicPr>
          <p:nvPr/>
        </p:nvPicPr>
        <p:blipFill>
          <a:blip r:embed="rId3"/>
          <a:stretch>
            <a:fillRect/>
          </a:stretch>
        </p:blipFill>
        <p:spPr>
          <a:xfrm>
            <a:off x="5444269" y="1339702"/>
            <a:ext cx="6619741" cy="5429558"/>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BEA11F9C-913A-BB7D-3627-9C639AAF7D13}"/>
              </a:ext>
            </a:extLst>
          </p:cNvPr>
          <p:cNvSpPr>
            <a:spLocks noGrp="1"/>
          </p:cNvSpPr>
          <p:nvPr>
            <p:ph type="sldNum" sz="quarter" idx="12"/>
          </p:nvPr>
        </p:nvSpPr>
        <p:spPr/>
        <p:txBody>
          <a:bodyPr/>
          <a:lstStyle/>
          <a:p>
            <a:fld id="{BF52CA53-77A4-4741-81A6-BC04DAA2D75E}" type="slidenum">
              <a:rPr lang="fr-FR" smtClean="0"/>
              <a:t>26</a:t>
            </a:fld>
            <a:endParaRPr lang="fr-FR"/>
          </a:p>
        </p:txBody>
      </p:sp>
    </p:spTree>
    <p:extLst>
      <p:ext uri="{BB962C8B-B14F-4D97-AF65-F5344CB8AC3E}">
        <p14:creationId xmlns:p14="http://schemas.microsoft.com/office/powerpoint/2010/main" val="183841429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BE1F86-2143-A5A0-1808-7989B017AE49}"/>
              </a:ext>
            </a:extLst>
          </p:cNvPr>
          <p:cNvSpPr>
            <a:spLocks noGrp="1"/>
          </p:cNvSpPr>
          <p:nvPr>
            <p:ph type="title"/>
          </p:nvPr>
        </p:nvSpPr>
        <p:spPr>
          <a:xfrm>
            <a:off x="475990" y="271965"/>
            <a:ext cx="9404723" cy="1400530"/>
          </a:xfrm>
        </p:spPr>
        <p:txBody>
          <a:bodyPr/>
          <a:lstStyle/>
          <a:p>
            <a:pPr algn="ctr"/>
            <a:r>
              <a:rPr lang="fr-FR" dirty="0"/>
              <a:t>Connexion à la base de donnée</a:t>
            </a:r>
          </a:p>
        </p:txBody>
      </p:sp>
      <p:sp>
        <p:nvSpPr>
          <p:cNvPr id="3" name="Espace réservé du contenu 2">
            <a:extLst>
              <a:ext uri="{FF2B5EF4-FFF2-40B4-BE49-F238E27FC236}">
                <a16:creationId xmlns:a16="http://schemas.microsoft.com/office/drawing/2014/main" id="{607F68CB-6ADB-2D57-EAF2-5C8DCB314EA3}"/>
              </a:ext>
            </a:extLst>
          </p:cNvPr>
          <p:cNvSpPr>
            <a:spLocks noGrp="1"/>
          </p:cNvSpPr>
          <p:nvPr>
            <p:ph idx="1"/>
          </p:nvPr>
        </p:nvSpPr>
        <p:spPr>
          <a:xfrm>
            <a:off x="6844894" y="1802004"/>
            <a:ext cx="4329925" cy="4195481"/>
          </a:xfrm>
        </p:spPr>
        <p:txBody>
          <a:bodyPr>
            <a:normAutofit fontScale="92500" lnSpcReduction="20000"/>
          </a:bodyPr>
          <a:lstStyle/>
          <a:p>
            <a:pPr algn="just"/>
            <a:r>
              <a:rPr lang="fr-FR" dirty="0"/>
              <a:t>Connexion en local </a:t>
            </a:r>
          </a:p>
          <a:p>
            <a:pPr marL="0" indent="0" algn="just">
              <a:buNone/>
            </a:pPr>
            <a:endParaRPr lang="fr-FR" dirty="0"/>
          </a:p>
          <a:p>
            <a:pPr algn="just"/>
            <a:r>
              <a:rPr lang="fr-FR" dirty="0"/>
              <a:t>Connexion grâce à PDO (PHP Data Object) en passant par new PDO()</a:t>
            </a:r>
          </a:p>
          <a:p>
            <a:pPr algn="just"/>
            <a:endParaRPr lang="fr-FR" dirty="0"/>
          </a:p>
          <a:p>
            <a:pPr algn="just"/>
            <a:r>
              <a:rPr lang="fr-FR" dirty="0"/>
              <a:t>Catch : Erreur liées à PDO (connexion ou requêtes), si une erreur se produit le script casse directement</a:t>
            </a:r>
          </a:p>
          <a:p>
            <a:pPr algn="just"/>
            <a:endParaRPr lang="fr-FR" dirty="0"/>
          </a:p>
          <a:p>
            <a:pPr algn="just"/>
            <a:r>
              <a:rPr lang="fr-FR" dirty="0"/>
              <a:t>Die : Le script casse et affiche un message d’erreur </a:t>
            </a:r>
          </a:p>
        </p:txBody>
      </p:sp>
      <p:pic>
        <p:nvPicPr>
          <p:cNvPr id="5" name="Image 4">
            <a:extLst>
              <a:ext uri="{FF2B5EF4-FFF2-40B4-BE49-F238E27FC236}">
                <a16:creationId xmlns:a16="http://schemas.microsoft.com/office/drawing/2014/main" id="{D3A1C9CE-D050-9973-4818-C3EA1521895D}"/>
              </a:ext>
            </a:extLst>
          </p:cNvPr>
          <p:cNvPicPr>
            <a:picLocks noChangeAspect="1"/>
          </p:cNvPicPr>
          <p:nvPr/>
        </p:nvPicPr>
        <p:blipFill>
          <a:blip r:embed="rId3"/>
          <a:stretch>
            <a:fillRect/>
          </a:stretch>
        </p:blipFill>
        <p:spPr>
          <a:xfrm>
            <a:off x="325066" y="2045485"/>
            <a:ext cx="6096998" cy="3347013"/>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9A6377F3-828C-BDD4-6FE2-219A84E4A34E}"/>
              </a:ext>
            </a:extLst>
          </p:cNvPr>
          <p:cNvSpPr>
            <a:spLocks noGrp="1"/>
          </p:cNvSpPr>
          <p:nvPr>
            <p:ph type="sldNum" sz="quarter" idx="12"/>
          </p:nvPr>
        </p:nvSpPr>
        <p:spPr/>
        <p:txBody>
          <a:bodyPr/>
          <a:lstStyle/>
          <a:p>
            <a:fld id="{BF52CA53-77A4-4741-81A6-BC04DAA2D75E}" type="slidenum">
              <a:rPr lang="fr-FR" smtClean="0"/>
              <a:t>27</a:t>
            </a:fld>
            <a:endParaRPr lang="fr-FR"/>
          </a:p>
        </p:txBody>
      </p:sp>
    </p:spTree>
    <p:extLst>
      <p:ext uri="{BB962C8B-B14F-4D97-AF65-F5344CB8AC3E}">
        <p14:creationId xmlns:p14="http://schemas.microsoft.com/office/powerpoint/2010/main" val="75357748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FAB8C-9CE7-22B9-05EC-61D8B0D60C0C}"/>
              </a:ext>
            </a:extLst>
          </p:cNvPr>
          <p:cNvSpPr>
            <a:spLocks noGrp="1"/>
          </p:cNvSpPr>
          <p:nvPr>
            <p:ph type="title"/>
          </p:nvPr>
        </p:nvSpPr>
        <p:spPr>
          <a:xfrm>
            <a:off x="645130" y="204524"/>
            <a:ext cx="9404723" cy="1400530"/>
          </a:xfrm>
        </p:spPr>
        <p:txBody>
          <a:bodyPr/>
          <a:lstStyle/>
          <a:p>
            <a:pPr algn="ctr"/>
            <a:r>
              <a:rPr lang="fr-FR" dirty="0"/>
              <a:t>Formulaire d’ajout</a:t>
            </a:r>
          </a:p>
        </p:txBody>
      </p:sp>
      <p:sp>
        <p:nvSpPr>
          <p:cNvPr id="3" name="Espace réservé du contenu 2">
            <a:extLst>
              <a:ext uri="{FF2B5EF4-FFF2-40B4-BE49-F238E27FC236}">
                <a16:creationId xmlns:a16="http://schemas.microsoft.com/office/drawing/2014/main" id="{9A8127C4-4577-7897-E454-70FCDB5E0009}"/>
              </a:ext>
            </a:extLst>
          </p:cNvPr>
          <p:cNvSpPr>
            <a:spLocks noGrp="1"/>
          </p:cNvSpPr>
          <p:nvPr>
            <p:ph idx="1"/>
          </p:nvPr>
        </p:nvSpPr>
        <p:spPr>
          <a:xfrm>
            <a:off x="553690" y="3257559"/>
            <a:ext cx="10654241" cy="3303261"/>
          </a:xfrm>
        </p:spPr>
        <p:txBody>
          <a:bodyPr>
            <a:normAutofit/>
          </a:bodyPr>
          <a:lstStyle/>
          <a:p>
            <a:r>
              <a:rPr lang="fr-FR" dirty="0"/>
              <a:t>PDO : connexion à la base de donnée </a:t>
            </a:r>
          </a:p>
          <a:p>
            <a:endParaRPr lang="fr-FR" dirty="0"/>
          </a:p>
          <a:p>
            <a:r>
              <a:rPr lang="fr-FR" dirty="0"/>
              <a:t>Requête SQL pour récupérer toutes les colonnes de la table Forme triée par ordre alphabétique</a:t>
            </a:r>
          </a:p>
          <a:p>
            <a:endParaRPr lang="fr-FR" dirty="0"/>
          </a:p>
          <a:p>
            <a:r>
              <a:rPr lang="fr-FR" dirty="0"/>
              <a:t>Analyse du tableau formes lignes par lignes</a:t>
            </a:r>
          </a:p>
          <a:p>
            <a:endParaRPr lang="fr-FR" dirty="0"/>
          </a:p>
          <a:p>
            <a:r>
              <a:rPr lang="fr-FR" dirty="0"/>
              <a:t>Affiche le résultat</a:t>
            </a:r>
          </a:p>
        </p:txBody>
      </p:sp>
      <p:sp>
        <p:nvSpPr>
          <p:cNvPr id="4" name="Espace réservé du numéro de diapositive 3">
            <a:extLst>
              <a:ext uri="{FF2B5EF4-FFF2-40B4-BE49-F238E27FC236}">
                <a16:creationId xmlns:a16="http://schemas.microsoft.com/office/drawing/2014/main" id="{09F0D391-4050-3C88-9F79-44371419BE9D}"/>
              </a:ext>
            </a:extLst>
          </p:cNvPr>
          <p:cNvSpPr>
            <a:spLocks noGrp="1"/>
          </p:cNvSpPr>
          <p:nvPr>
            <p:ph type="sldNum" sz="quarter" idx="12"/>
          </p:nvPr>
        </p:nvSpPr>
        <p:spPr/>
        <p:txBody>
          <a:bodyPr/>
          <a:lstStyle/>
          <a:p>
            <a:fld id="{BF52CA53-77A4-4741-81A6-BC04DAA2D75E}" type="slidenum">
              <a:rPr lang="fr-FR" smtClean="0"/>
              <a:t>28</a:t>
            </a:fld>
            <a:endParaRPr lang="fr-FR"/>
          </a:p>
        </p:txBody>
      </p:sp>
      <p:pic>
        <p:nvPicPr>
          <p:cNvPr id="6" name="Image 5" descr="Une image contenant texte, capture d’écran, Police&#10;&#10;Le contenu généré par l’IA peut être incorrect.">
            <a:extLst>
              <a:ext uri="{FF2B5EF4-FFF2-40B4-BE49-F238E27FC236}">
                <a16:creationId xmlns:a16="http://schemas.microsoft.com/office/drawing/2014/main" id="{89558120-CACE-07EF-E814-054301AFD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69" y="904789"/>
            <a:ext cx="8482026" cy="2216206"/>
          </a:xfrm>
          <a:prstGeom prst="rect">
            <a:avLst/>
          </a:prstGeom>
        </p:spPr>
      </p:pic>
    </p:spTree>
    <p:extLst>
      <p:ext uri="{BB962C8B-B14F-4D97-AF65-F5344CB8AC3E}">
        <p14:creationId xmlns:p14="http://schemas.microsoft.com/office/powerpoint/2010/main" val="56507457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A423A-F57E-7055-755B-7B2405804675}"/>
              </a:ext>
            </a:extLst>
          </p:cNvPr>
          <p:cNvSpPr>
            <a:spLocks noGrp="1"/>
          </p:cNvSpPr>
          <p:nvPr>
            <p:ph type="title"/>
          </p:nvPr>
        </p:nvSpPr>
        <p:spPr>
          <a:xfrm>
            <a:off x="645130" y="201258"/>
            <a:ext cx="9404723" cy="1400530"/>
          </a:xfrm>
        </p:spPr>
        <p:txBody>
          <a:bodyPr/>
          <a:lstStyle/>
          <a:p>
            <a:pPr algn="ctr"/>
            <a:r>
              <a:rPr lang="fr-FR" dirty="0"/>
              <a:t>Tableau d’inventaire</a:t>
            </a:r>
          </a:p>
        </p:txBody>
      </p:sp>
      <p:sp>
        <p:nvSpPr>
          <p:cNvPr id="3" name="Espace réservé du contenu 2">
            <a:extLst>
              <a:ext uri="{FF2B5EF4-FFF2-40B4-BE49-F238E27FC236}">
                <a16:creationId xmlns:a16="http://schemas.microsoft.com/office/drawing/2014/main" id="{77378B5E-D7D2-F1CE-97A8-545253D1A934}"/>
              </a:ext>
            </a:extLst>
          </p:cNvPr>
          <p:cNvSpPr>
            <a:spLocks noGrp="1"/>
          </p:cNvSpPr>
          <p:nvPr>
            <p:ph idx="1"/>
          </p:nvPr>
        </p:nvSpPr>
        <p:spPr>
          <a:xfrm>
            <a:off x="645130" y="1430338"/>
            <a:ext cx="11060778" cy="1540246"/>
          </a:xfrm>
        </p:spPr>
        <p:txBody>
          <a:bodyPr/>
          <a:lstStyle/>
          <a:p>
            <a:r>
              <a:rPr lang="fr-FR" dirty="0"/>
              <a:t> Récupère toutes les bougies </a:t>
            </a:r>
          </a:p>
          <a:p>
            <a:pPr marL="0" indent="0">
              <a:buNone/>
            </a:pPr>
            <a:endParaRPr lang="fr-FR" dirty="0"/>
          </a:p>
          <a:p>
            <a:r>
              <a:rPr lang="fr-FR" dirty="0"/>
              <a:t>Avec les jointures nous récupérons leurs formes, parfums, couleurs, prix et stocks</a:t>
            </a:r>
          </a:p>
          <a:p>
            <a:endParaRPr lang="fr-FR" dirty="0"/>
          </a:p>
        </p:txBody>
      </p:sp>
      <p:pic>
        <p:nvPicPr>
          <p:cNvPr id="7" name="Image 6">
            <a:extLst>
              <a:ext uri="{FF2B5EF4-FFF2-40B4-BE49-F238E27FC236}">
                <a16:creationId xmlns:a16="http://schemas.microsoft.com/office/drawing/2014/main" id="{575E4DC0-AF64-4A4C-A573-C383A4D090B4}"/>
              </a:ext>
            </a:extLst>
          </p:cNvPr>
          <p:cNvPicPr>
            <a:picLocks noChangeAspect="1"/>
          </p:cNvPicPr>
          <p:nvPr/>
        </p:nvPicPr>
        <p:blipFill>
          <a:blip r:embed="rId3"/>
          <a:stretch>
            <a:fillRect/>
          </a:stretch>
        </p:blipFill>
        <p:spPr>
          <a:xfrm>
            <a:off x="4052552" y="3142034"/>
            <a:ext cx="8139448" cy="3715966"/>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7EAAE4ED-8F0F-4A74-1218-7C2145981980}"/>
              </a:ext>
            </a:extLst>
          </p:cNvPr>
          <p:cNvSpPr>
            <a:spLocks noGrp="1"/>
          </p:cNvSpPr>
          <p:nvPr>
            <p:ph type="sldNum" sz="quarter" idx="12"/>
          </p:nvPr>
        </p:nvSpPr>
        <p:spPr/>
        <p:txBody>
          <a:bodyPr/>
          <a:lstStyle/>
          <a:p>
            <a:fld id="{BF52CA53-77A4-4741-81A6-BC04DAA2D75E}" type="slidenum">
              <a:rPr lang="fr-FR" smtClean="0"/>
              <a:t>29</a:t>
            </a:fld>
            <a:endParaRPr lang="fr-FR"/>
          </a:p>
        </p:txBody>
      </p:sp>
    </p:spTree>
    <p:extLst>
      <p:ext uri="{BB962C8B-B14F-4D97-AF65-F5344CB8AC3E}">
        <p14:creationId xmlns:p14="http://schemas.microsoft.com/office/powerpoint/2010/main" val="19729089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690F5-3F03-8353-D707-D9CBF59D665E}"/>
              </a:ext>
            </a:extLst>
          </p:cNvPr>
          <p:cNvSpPr>
            <a:spLocks noGrp="1"/>
          </p:cNvSpPr>
          <p:nvPr>
            <p:ph type="title"/>
          </p:nvPr>
        </p:nvSpPr>
        <p:spPr>
          <a:xfrm>
            <a:off x="707086" y="1732729"/>
            <a:ext cx="8825657" cy="1915647"/>
          </a:xfrm>
        </p:spPr>
        <p:txBody>
          <a:bodyPr/>
          <a:lstStyle/>
          <a:p>
            <a:r>
              <a:rPr lang="fr-FR" sz="7200" dirty="0"/>
              <a:t>DESIGN DU SITE</a:t>
            </a:r>
          </a:p>
        </p:txBody>
      </p:sp>
      <p:sp>
        <p:nvSpPr>
          <p:cNvPr id="3" name="Espace réservé du texte 2">
            <a:extLst>
              <a:ext uri="{FF2B5EF4-FFF2-40B4-BE49-F238E27FC236}">
                <a16:creationId xmlns:a16="http://schemas.microsoft.com/office/drawing/2014/main" id="{B9F51D0D-B010-34B9-A109-5E9C7CAFA3D9}"/>
              </a:ext>
            </a:extLst>
          </p:cNvPr>
          <p:cNvSpPr>
            <a:spLocks noGrp="1"/>
          </p:cNvSpPr>
          <p:nvPr>
            <p:ph type="body" idx="1"/>
          </p:nvPr>
        </p:nvSpPr>
        <p:spPr>
          <a:xfrm>
            <a:off x="847045" y="3749809"/>
            <a:ext cx="8825658" cy="860400"/>
          </a:xfrm>
        </p:spPr>
        <p:txBody>
          <a:bodyPr/>
          <a:lstStyle/>
          <a:p>
            <a:r>
              <a:rPr lang="fr-FR" dirty="0"/>
              <a:t>Cahier des charges, croquis et maquette</a:t>
            </a:r>
          </a:p>
        </p:txBody>
      </p:sp>
      <p:sp>
        <p:nvSpPr>
          <p:cNvPr id="4" name="Espace réservé du numéro de diapositive 3">
            <a:extLst>
              <a:ext uri="{FF2B5EF4-FFF2-40B4-BE49-F238E27FC236}">
                <a16:creationId xmlns:a16="http://schemas.microsoft.com/office/drawing/2014/main" id="{6BAF0F9B-7B42-8CD1-180F-67DC9B444F0F}"/>
              </a:ext>
            </a:extLst>
          </p:cNvPr>
          <p:cNvSpPr>
            <a:spLocks noGrp="1"/>
          </p:cNvSpPr>
          <p:nvPr>
            <p:ph type="sldNum" sz="quarter" idx="12"/>
          </p:nvPr>
        </p:nvSpPr>
        <p:spPr/>
        <p:txBody>
          <a:bodyPr/>
          <a:lstStyle/>
          <a:p>
            <a:fld id="{BF52CA53-77A4-4741-81A6-BC04DAA2D75E}" type="slidenum">
              <a:rPr lang="fr-FR" smtClean="0"/>
              <a:t>3</a:t>
            </a:fld>
            <a:endParaRPr lang="fr-FR"/>
          </a:p>
        </p:txBody>
      </p:sp>
    </p:spTree>
    <p:extLst>
      <p:ext uri="{BB962C8B-B14F-4D97-AF65-F5344CB8AC3E}">
        <p14:creationId xmlns:p14="http://schemas.microsoft.com/office/powerpoint/2010/main" val="85284065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014A2E-B08F-66AB-717F-5BF70EF164B5}"/>
              </a:ext>
            </a:extLst>
          </p:cNvPr>
          <p:cNvSpPr>
            <a:spLocks noGrp="1"/>
          </p:cNvSpPr>
          <p:nvPr>
            <p:ph type="title"/>
          </p:nvPr>
        </p:nvSpPr>
        <p:spPr>
          <a:xfrm>
            <a:off x="645130" y="160020"/>
            <a:ext cx="9404723" cy="914400"/>
          </a:xfrm>
        </p:spPr>
        <p:txBody>
          <a:bodyPr/>
          <a:lstStyle/>
          <a:p>
            <a:pPr algn="ctr"/>
            <a:r>
              <a:rPr lang="fr-FR" dirty="0"/>
              <a:t>Supprimer</a:t>
            </a:r>
          </a:p>
        </p:txBody>
      </p:sp>
      <p:sp>
        <p:nvSpPr>
          <p:cNvPr id="7" name="Espace réservé du contenu 6">
            <a:extLst>
              <a:ext uri="{FF2B5EF4-FFF2-40B4-BE49-F238E27FC236}">
                <a16:creationId xmlns:a16="http://schemas.microsoft.com/office/drawing/2014/main" id="{57265F26-D4D9-F3D9-4CCC-3CE68D334251}"/>
              </a:ext>
            </a:extLst>
          </p:cNvPr>
          <p:cNvSpPr>
            <a:spLocks noGrp="1"/>
          </p:cNvSpPr>
          <p:nvPr>
            <p:ph idx="1"/>
          </p:nvPr>
        </p:nvSpPr>
        <p:spPr>
          <a:xfrm>
            <a:off x="3920239" y="1519425"/>
            <a:ext cx="8011566" cy="5178555"/>
          </a:xfrm>
        </p:spPr>
        <p:txBody>
          <a:bodyPr>
            <a:normAutofit fontScale="92500" lnSpcReduction="20000"/>
          </a:bodyPr>
          <a:lstStyle/>
          <a:p>
            <a:pPr algn="just"/>
            <a:r>
              <a:rPr lang="fr-FR" dirty="0"/>
              <a:t>Vérification que la requête est bien une requête POST contenant un ID</a:t>
            </a:r>
          </a:p>
          <a:p>
            <a:pPr algn="just"/>
            <a:r>
              <a:rPr lang="fr-FR" dirty="0"/>
              <a:t>$id = (</a:t>
            </a:r>
            <a:r>
              <a:rPr lang="fr-FR" dirty="0" err="1"/>
              <a:t>int</a:t>
            </a:r>
            <a:r>
              <a:rPr lang="fr-FR" dirty="0"/>
              <a:t>) $_POST['id’]; Conversion de l’ID en entier</a:t>
            </a:r>
          </a:p>
          <a:p>
            <a:r>
              <a:rPr lang="fr-FR" b="1" dirty="0"/>
              <a:t>Vérification CSRF : </a:t>
            </a:r>
            <a:r>
              <a:rPr lang="fr-FR" dirty="0"/>
              <a:t>Si activé, le code vérifie que le </a:t>
            </a:r>
            <a:r>
              <a:rPr lang="fr-FR" dirty="0" err="1"/>
              <a:t>token</a:t>
            </a:r>
            <a:r>
              <a:rPr lang="fr-FR" dirty="0"/>
              <a:t> envoyé correspond à celui en session.</a:t>
            </a:r>
          </a:p>
          <a:p>
            <a:r>
              <a:rPr lang="fr-FR" b="1" dirty="0"/>
              <a:t>Vérification connexion utilisateur et rôle admin : </a:t>
            </a:r>
            <a:r>
              <a:rPr lang="fr-FR" dirty="0"/>
              <a:t>Si activé, seuls les utilisateurs authentifiés (ou admin) peuvent supprimer.</a:t>
            </a:r>
          </a:p>
          <a:p>
            <a:r>
              <a:rPr lang="fr-FR" b="1" dirty="0"/>
              <a:t>Vérification que la bougie existe avant suppression : </a:t>
            </a:r>
            <a:r>
              <a:rPr lang="fr-FR" dirty="0"/>
              <a:t>Pour éviter de supprimer un enregistrement inexistant ou d’afficher une erreur SQL inutile.</a:t>
            </a:r>
          </a:p>
          <a:p>
            <a:pPr algn="just"/>
            <a:r>
              <a:rPr lang="fr-FR" dirty="0"/>
              <a:t>Supprimer le stock de la bougie</a:t>
            </a:r>
          </a:p>
          <a:p>
            <a:pPr algn="just"/>
            <a:r>
              <a:rPr lang="fr-FR" dirty="0"/>
              <a:t>Supprimer la bougie</a:t>
            </a:r>
          </a:p>
          <a:p>
            <a:pPr algn="just"/>
            <a:r>
              <a:rPr lang="fr-FR" dirty="0"/>
              <a:t>Redirection sur la page d’accueil</a:t>
            </a:r>
          </a:p>
          <a:p>
            <a:pPr algn="just"/>
            <a:r>
              <a:rPr lang="fr-FR" dirty="0"/>
              <a:t>Gestion des erreurs SQL</a:t>
            </a:r>
          </a:p>
          <a:p>
            <a:r>
              <a:rPr lang="fr-FR" b="1" dirty="0"/>
              <a:t>Gestion des erreurs SQL : </a:t>
            </a:r>
            <a:r>
              <a:rPr lang="fr-FR" dirty="0"/>
              <a:t>En cas d’erreur PDO, le script s’arrête et affiche le message d’erreur.</a:t>
            </a:r>
          </a:p>
          <a:p>
            <a:pPr algn="just"/>
            <a:endParaRPr lang="fr-FR" dirty="0"/>
          </a:p>
        </p:txBody>
      </p:sp>
      <p:sp>
        <p:nvSpPr>
          <p:cNvPr id="3" name="Espace réservé du numéro de diapositive 2">
            <a:extLst>
              <a:ext uri="{FF2B5EF4-FFF2-40B4-BE49-F238E27FC236}">
                <a16:creationId xmlns:a16="http://schemas.microsoft.com/office/drawing/2014/main" id="{D62EC7E4-8EDB-C723-0E20-CE729AE35FBB}"/>
              </a:ext>
            </a:extLst>
          </p:cNvPr>
          <p:cNvSpPr>
            <a:spLocks noGrp="1"/>
          </p:cNvSpPr>
          <p:nvPr>
            <p:ph type="sldNum" sz="quarter" idx="12"/>
          </p:nvPr>
        </p:nvSpPr>
        <p:spPr/>
        <p:txBody>
          <a:bodyPr/>
          <a:lstStyle/>
          <a:p>
            <a:fld id="{BF52CA53-77A4-4741-81A6-BC04DAA2D75E}" type="slidenum">
              <a:rPr lang="fr-FR" smtClean="0"/>
              <a:t>30</a:t>
            </a:fld>
            <a:endParaRPr lang="fr-FR"/>
          </a:p>
        </p:txBody>
      </p:sp>
      <p:pic>
        <p:nvPicPr>
          <p:cNvPr id="5" name="Image 4" descr="Une image contenant texte, capture d’écran, menu&#10;&#10;Le contenu généré par l’IA peut être incorrect.">
            <a:extLst>
              <a:ext uri="{FF2B5EF4-FFF2-40B4-BE49-F238E27FC236}">
                <a16:creationId xmlns:a16="http://schemas.microsoft.com/office/drawing/2014/main" id="{36FF87AF-D999-59D7-14EA-BCE43724C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43" y="0"/>
            <a:ext cx="3429000" cy="6858000"/>
          </a:xfrm>
          <a:prstGeom prst="rect">
            <a:avLst/>
          </a:prstGeom>
        </p:spPr>
      </p:pic>
    </p:spTree>
    <p:extLst>
      <p:ext uri="{BB962C8B-B14F-4D97-AF65-F5344CB8AC3E}">
        <p14:creationId xmlns:p14="http://schemas.microsoft.com/office/powerpoint/2010/main" val="35274275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FC7A3C-C070-CB24-C5D1-546C4F95C470}"/>
              </a:ext>
            </a:extLst>
          </p:cNvPr>
          <p:cNvSpPr>
            <a:spLocks noGrp="1"/>
          </p:cNvSpPr>
          <p:nvPr>
            <p:ph type="title"/>
          </p:nvPr>
        </p:nvSpPr>
        <p:spPr>
          <a:xfrm>
            <a:off x="497521" y="258408"/>
            <a:ext cx="9404723" cy="964602"/>
          </a:xfrm>
        </p:spPr>
        <p:txBody>
          <a:bodyPr/>
          <a:lstStyle/>
          <a:p>
            <a:pPr algn="ctr"/>
            <a:r>
              <a:rPr lang="fr-FR" b="1" dirty="0"/>
              <a:t>Conclusion</a:t>
            </a:r>
          </a:p>
        </p:txBody>
      </p:sp>
      <p:sp>
        <p:nvSpPr>
          <p:cNvPr id="3" name="Espace réservé du contenu 2">
            <a:extLst>
              <a:ext uri="{FF2B5EF4-FFF2-40B4-BE49-F238E27FC236}">
                <a16:creationId xmlns:a16="http://schemas.microsoft.com/office/drawing/2014/main" id="{A1FF48C1-2293-1D7B-9099-B9DCD43D4C83}"/>
              </a:ext>
            </a:extLst>
          </p:cNvPr>
          <p:cNvSpPr>
            <a:spLocks noGrp="1"/>
          </p:cNvSpPr>
          <p:nvPr>
            <p:ph idx="1"/>
          </p:nvPr>
        </p:nvSpPr>
        <p:spPr>
          <a:xfrm>
            <a:off x="1344136" y="3276600"/>
            <a:ext cx="9503728" cy="3140991"/>
          </a:xfrm>
        </p:spPr>
        <p:txBody>
          <a:bodyPr>
            <a:normAutofit/>
          </a:bodyPr>
          <a:lstStyle/>
          <a:p>
            <a:pPr marL="0" indent="0" algn="ctr">
              <a:buNone/>
            </a:pPr>
            <a:r>
              <a:rPr lang="fr-FR" sz="3200" b="1" dirty="0"/>
              <a:t>Merci pour votre attention </a:t>
            </a:r>
          </a:p>
          <a:p>
            <a:pPr marL="0" indent="0" algn="ctr">
              <a:buNone/>
            </a:pPr>
            <a:endParaRPr lang="fr-FR" sz="3200" b="1" dirty="0"/>
          </a:p>
          <a:p>
            <a:pPr marL="0" indent="0" algn="ctr">
              <a:buNone/>
            </a:pPr>
            <a:r>
              <a:rPr lang="fr-FR" sz="3200" b="1" dirty="0"/>
              <a:t>ABADIE Damien</a:t>
            </a:r>
          </a:p>
          <a:p>
            <a:pPr marL="0" indent="0" algn="ctr">
              <a:buNone/>
            </a:pPr>
            <a:r>
              <a:rPr lang="fr-FR" sz="3200" b="1" dirty="0"/>
              <a:t>Titre professionnel Développeur Web et Web Mobile 2025</a:t>
            </a:r>
          </a:p>
        </p:txBody>
      </p:sp>
      <p:sp>
        <p:nvSpPr>
          <p:cNvPr id="4" name="ZoneTexte 3">
            <a:extLst>
              <a:ext uri="{FF2B5EF4-FFF2-40B4-BE49-F238E27FC236}">
                <a16:creationId xmlns:a16="http://schemas.microsoft.com/office/drawing/2014/main" id="{A2818226-84EB-4745-86E5-1A5D7DBD70A8}"/>
              </a:ext>
            </a:extLst>
          </p:cNvPr>
          <p:cNvSpPr txBox="1"/>
          <p:nvPr/>
        </p:nvSpPr>
        <p:spPr>
          <a:xfrm>
            <a:off x="766585" y="1336431"/>
            <a:ext cx="10658830" cy="1569660"/>
          </a:xfrm>
          <a:prstGeom prst="rect">
            <a:avLst/>
          </a:prstGeom>
          <a:noFill/>
        </p:spPr>
        <p:txBody>
          <a:bodyPr wrap="square" rtlCol="0">
            <a:spAutoFit/>
          </a:bodyPr>
          <a:lstStyle/>
          <a:p>
            <a:pPr algn="ctr"/>
            <a:r>
              <a:rPr lang="fr-FR" sz="3200" b="1" dirty="0"/>
              <a:t>Je remercie l’équipe pédagogique ainsi que mon tuteur de stage pour cette formation et mon projet de stage</a:t>
            </a:r>
          </a:p>
        </p:txBody>
      </p:sp>
      <p:sp>
        <p:nvSpPr>
          <p:cNvPr id="5" name="Espace réservé du numéro de diapositive 4">
            <a:extLst>
              <a:ext uri="{FF2B5EF4-FFF2-40B4-BE49-F238E27FC236}">
                <a16:creationId xmlns:a16="http://schemas.microsoft.com/office/drawing/2014/main" id="{DBCF2F63-481B-75E2-A755-5D36EC2EFA43}"/>
              </a:ext>
            </a:extLst>
          </p:cNvPr>
          <p:cNvSpPr>
            <a:spLocks noGrp="1"/>
          </p:cNvSpPr>
          <p:nvPr>
            <p:ph type="sldNum" sz="quarter" idx="12"/>
          </p:nvPr>
        </p:nvSpPr>
        <p:spPr/>
        <p:txBody>
          <a:bodyPr/>
          <a:lstStyle/>
          <a:p>
            <a:fld id="{BF52CA53-77A4-4741-81A6-BC04DAA2D75E}" type="slidenum">
              <a:rPr lang="fr-FR" smtClean="0"/>
              <a:t>31</a:t>
            </a:fld>
            <a:endParaRPr lang="fr-FR"/>
          </a:p>
        </p:txBody>
      </p:sp>
    </p:spTree>
    <p:extLst>
      <p:ext uri="{BB962C8B-B14F-4D97-AF65-F5344CB8AC3E}">
        <p14:creationId xmlns:p14="http://schemas.microsoft.com/office/powerpoint/2010/main" val="90420719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80FE4F-4394-FE62-0192-6289191C6BD1}"/>
              </a:ext>
            </a:extLst>
          </p:cNvPr>
          <p:cNvSpPr>
            <a:spLocks noGrp="1"/>
          </p:cNvSpPr>
          <p:nvPr>
            <p:ph type="title"/>
          </p:nvPr>
        </p:nvSpPr>
        <p:spPr>
          <a:xfrm>
            <a:off x="763342" y="86568"/>
            <a:ext cx="9404723" cy="1400530"/>
          </a:xfrm>
        </p:spPr>
        <p:txBody>
          <a:bodyPr/>
          <a:lstStyle/>
          <a:p>
            <a:pPr algn="ctr"/>
            <a:r>
              <a:rPr lang="fr-FR" dirty="0"/>
              <a:t>Cahier des charges</a:t>
            </a:r>
          </a:p>
        </p:txBody>
      </p:sp>
      <p:sp>
        <p:nvSpPr>
          <p:cNvPr id="3" name="Espace réservé du contenu 2">
            <a:extLst>
              <a:ext uri="{FF2B5EF4-FFF2-40B4-BE49-F238E27FC236}">
                <a16:creationId xmlns:a16="http://schemas.microsoft.com/office/drawing/2014/main" id="{E613D516-7693-6D68-0D91-788F0F358C37}"/>
              </a:ext>
            </a:extLst>
          </p:cNvPr>
          <p:cNvSpPr>
            <a:spLocks noGrp="1"/>
          </p:cNvSpPr>
          <p:nvPr>
            <p:ph idx="1"/>
          </p:nvPr>
        </p:nvSpPr>
        <p:spPr>
          <a:xfrm>
            <a:off x="261258" y="1352938"/>
            <a:ext cx="11364686" cy="5439748"/>
          </a:xfrm>
        </p:spPr>
        <p:txBody>
          <a:bodyPr/>
          <a:lstStyle/>
          <a:p>
            <a:pPr algn="just"/>
            <a:r>
              <a:rPr lang="fr-FR" sz="1800" b="0" i="0" u="none" strike="noStrike" baseline="0" dirty="0">
                <a:latin typeface="Calibri" panose="020F0502020204030204" pitchFamily="34" charset="0"/>
              </a:rPr>
              <a:t>Dans un premier temps, j’ai rédigé un </a:t>
            </a:r>
            <a:r>
              <a:rPr lang="fr-FR" sz="1800" b="1" i="0" u="none" strike="noStrike" baseline="0" dirty="0">
                <a:latin typeface="Calibri" panose="020F0502020204030204" pitchFamily="34" charset="0"/>
              </a:rPr>
              <a:t>document de collecte d’informations </a:t>
            </a:r>
            <a:r>
              <a:rPr lang="fr-FR" sz="1800" b="0" i="0" u="none" strike="noStrike" baseline="0" dirty="0">
                <a:latin typeface="Calibri" panose="020F0502020204030204" pitchFamily="34" charset="0"/>
              </a:rPr>
              <a:t>afin de réunir les éléments nécessaires à la conception du </a:t>
            </a:r>
            <a:r>
              <a:rPr lang="fr-FR" sz="1800" b="1" i="0" u="none" strike="noStrike" baseline="0" dirty="0">
                <a:latin typeface="Calibri" panose="020F0502020204030204" pitchFamily="34" charset="0"/>
              </a:rPr>
              <a:t>cahier des charges </a:t>
            </a:r>
            <a:r>
              <a:rPr lang="fr-FR" sz="1800" b="0" i="0" u="none" strike="noStrike" baseline="0" dirty="0">
                <a:latin typeface="Calibri" panose="020F0502020204030204" pitchFamily="34" charset="0"/>
              </a:rPr>
              <a:t>et de la </a:t>
            </a:r>
            <a:r>
              <a:rPr lang="fr-FR" sz="1800" b="1" i="0" u="none" strike="noStrike" baseline="0" dirty="0">
                <a:latin typeface="Calibri" panose="020F0502020204030204" pitchFamily="34" charset="0"/>
              </a:rPr>
              <a:t>charte graphique </a:t>
            </a:r>
            <a:r>
              <a:rPr lang="fr-FR" sz="1800" b="0" i="0" u="none" strike="noStrike" baseline="0" dirty="0">
                <a:latin typeface="Calibri" panose="020F0502020204030204" pitchFamily="34" charset="0"/>
              </a:rPr>
              <a:t>du projet. </a:t>
            </a:r>
          </a:p>
          <a:p>
            <a:pPr marL="0" indent="0" algn="just">
              <a:buNone/>
            </a:pPr>
            <a:endParaRPr lang="fr-FR" sz="1800" b="0" i="0" u="none" strike="noStrike" baseline="0" dirty="0">
              <a:latin typeface="Calibri" panose="020F0502020204030204" pitchFamily="34" charset="0"/>
            </a:endParaRPr>
          </a:p>
          <a:p>
            <a:pPr algn="just"/>
            <a:r>
              <a:rPr lang="fr-FR" sz="1800" b="0" i="0" u="none" strike="noStrike" baseline="0" dirty="0">
                <a:latin typeface="Calibri" panose="020F0502020204030204" pitchFamily="34" charset="0"/>
              </a:rPr>
              <a:t>Mon tuteur m’avait fourni un </a:t>
            </a:r>
            <a:r>
              <a:rPr lang="fr-FR" sz="1800" b="1" i="0" u="none" strike="noStrike" baseline="0" dirty="0">
                <a:latin typeface="Calibri" panose="020F0502020204030204" pitchFamily="34" charset="0"/>
              </a:rPr>
              <a:t>nuancier de couleurs </a:t>
            </a:r>
            <a:r>
              <a:rPr lang="fr-FR" sz="1800" b="0" i="0" u="none" strike="noStrike" baseline="0" dirty="0">
                <a:latin typeface="Calibri" panose="020F0502020204030204" pitchFamily="34" charset="0"/>
              </a:rPr>
              <a:t>au début du projet. Cependant, vous constaterez que celui-ci a </a:t>
            </a:r>
            <a:r>
              <a:rPr lang="fr-FR" sz="1800" b="1" i="0" u="none" strike="noStrike" baseline="0" dirty="0">
                <a:latin typeface="Calibri" panose="020F0502020204030204" pitchFamily="34" charset="0"/>
              </a:rPr>
              <a:t>évolué dans la version finale </a:t>
            </a:r>
            <a:r>
              <a:rPr lang="fr-FR" sz="1800" b="0" i="0" u="none" strike="noStrike" baseline="0" dirty="0">
                <a:latin typeface="Calibri" panose="020F0502020204030204" pitchFamily="34" charset="0"/>
              </a:rPr>
              <a:t>du site.</a:t>
            </a:r>
          </a:p>
          <a:p>
            <a:pPr algn="just"/>
            <a:endParaRPr lang="fr-FR" sz="1800" dirty="0">
              <a:latin typeface="Calibri" panose="020F0502020204030204" pitchFamily="34" charset="0"/>
            </a:endParaRPr>
          </a:p>
          <a:p>
            <a:pPr algn="just"/>
            <a:r>
              <a:rPr lang="fr-FR" sz="1800" b="0" i="0" u="none" strike="noStrike" baseline="0" dirty="0">
                <a:latin typeface="Calibri" panose="020F0502020204030204" pitchFamily="34" charset="0"/>
              </a:rPr>
              <a:t>J’ai élaboré le </a:t>
            </a:r>
            <a:r>
              <a:rPr lang="fr-FR" sz="1800" b="1" i="0" u="none" strike="noStrike" baseline="0" dirty="0">
                <a:latin typeface="Calibri" panose="020F0502020204030204" pitchFamily="34" charset="0"/>
              </a:rPr>
              <a:t>cahier des charges </a:t>
            </a:r>
            <a:r>
              <a:rPr lang="fr-FR" sz="1800" b="0" i="0" u="none" strike="noStrike" baseline="0" dirty="0">
                <a:latin typeface="Calibri" panose="020F0502020204030204" pitchFamily="34" charset="0"/>
              </a:rPr>
              <a:t>du mieux possible à partir des </a:t>
            </a:r>
            <a:r>
              <a:rPr lang="fr-FR" sz="1800" b="1" i="0" u="none" strike="noStrike" baseline="0" dirty="0">
                <a:latin typeface="Calibri" panose="020F0502020204030204" pitchFamily="34" charset="0"/>
              </a:rPr>
              <a:t>informations disponibles </a:t>
            </a:r>
            <a:r>
              <a:rPr lang="fr-FR" sz="1800" b="0" i="0" u="none" strike="noStrike" baseline="0" dirty="0">
                <a:latin typeface="Calibri" panose="020F0502020204030204" pitchFamily="34" charset="0"/>
              </a:rPr>
              <a:t>et des </a:t>
            </a:r>
            <a:r>
              <a:rPr lang="fr-FR" sz="1800" b="1" i="0" u="none" strike="noStrike" baseline="0" dirty="0">
                <a:latin typeface="Calibri" panose="020F0502020204030204" pitchFamily="34" charset="0"/>
              </a:rPr>
              <a:t>attentes exprimées par le client</a:t>
            </a:r>
            <a:r>
              <a:rPr lang="fr-FR" sz="1800" b="0" i="0" u="none" strike="noStrike" baseline="0" dirty="0">
                <a:latin typeface="Calibri" panose="020F0502020204030204" pitchFamily="34" charset="0"/>
              </a:rPr>
              <a:t>. J’y ai intégré les éléments essentiels, tels que la </a:t>
            </a:r>
            <a:r>
              <a:rPr lang="fr-FR" sz="1800" b="1" i="0" u="none" strike="noStrike" baseline="0" dirty="0">
                <a:latin typeface="Calibri" panose="020F0502020204030204" pitchFamily="34" charset="0"/>
              </a:rPr>
              <a:t>charte graphique</a:t>
            </a:r>
            <a:r>
              <a:rPr lang="fr-FR" sz="1800" b="0" i="0" u="none" strike="noStrike" baseline="0" dirty="0">
                <a:latin typeface="Calibri" panose="020F0502020204030204" pitchFamily="34" charset="0"/>
              </a:rPr>
              <a:t>, ainsi que les </a:t>
            </a:r>
            <a:r>
              <a:rPr lang="fr-FR" sz="1800" b="1" i="0" u="none" strike="noStrike" baseline="0" dirty="0">
                <a:latin typeface="Calibri" panose="020F0502020204030204" pitchFamily="34" charset="0"/>
              </a:rPr>
              <a:t>besoins fonctionnels et esthétiques </a:t>
            </a:r>
            <a:r>
              <a:rPr lang="fr-FR" sz="1800" b="0" i="0" u="none" strike="noStrike" baseline="0" dirty="0">
                <a:latin typeface="Calibri" panose="020F0502020204030204" pitchFamily="34" charset="0"/>
              </a:rPr>
              <a:t>relatifs à la conception de son site web. </a:t>
            </a:r>
            <a:endParaRPr lang="fr-FR" dirty="0"/>
          </a:p>
        </p:txBody>
      </p:sp>
      <p:pic>
        <p:nvPicPr>
          <p:cNvPr id="5" name="Image 4">
            <a:extLst>
              <a:ext uri="{FF2B5EF4-FFF2-40B4-BE49-F238E27FC236}">
                <a16:creationId xmlns:a16="http://schemas.microsoft.com/office/drawing/2014/main" id="{C2D2A17D-A0B9-AC36-D511-7B0699DDBDDB}"/>
              </a:ext>
            </a:extLst>
          </p:cNvPr>
          <p:cNvPicPr>
            <a:picLocks noChangeAspect="1"/>
          </p:cNvPicPr>
          <p:nvPr/>
        </p:nvPicPr>
        <p:blipFill>
          <a:blip r:embed="rId3"/>
          <a:stretch>
            <a:fillRect/>
          </a:stretch>
        </p:blipFill>
        <p:spPr>
          <a:xfrm>
            <a:off x="646111" y="4496926"/>
            <a:ext cx="2194023" cy="2196000"/>
          </a:xfrm>
          <a:prstGeom prst="rect">
            <a:avLst/>
          </a:prstGeom>
          <a:ln>
            <a:noFill/>
          </a:ln>
          <a:effectLst>
            <a:softEdge rad="112500"/>
          </a:effectLst>
        </p:spPr>
      </p:pic>
      <p:pic>
        <p:nvPicPr>
          <p:cNvPr id="7" name="Image 6">
            <a:extLst>
              <a:ext uri="{FF2B5EF4-FFF2-40B4-BE49-F238E27FC236}">
                <a16:creationId xmlns:a16="http://schemas.microsoft.com/office/drawing/2014/main" id="{C3FDA24F-434A-92EB-2B15-7C01E5BD37ED}"/>
              </a:ext>
            </a:extLst>
          </p:cNvPr>
          <p:cNvPicPr>
            <a:picLocks noChangeAspect="1"/>
          </p:cNvPicPr>
          <p:nvPr/>
        </p:nvPicPr>
        <p:blipFill>
          <a:blip r:embed="rId4"/>
          <a:stretch>
            <a:fillRect/>
          </a:stretch>
        </p:blipFill>
        <p:spPr>
          <a:xfrm>
            <a:off x="4510476" y="4496926"/>
            <a:ext cx="2194018" cy="2196000"/>
          </a:xfrm>
          <a:prstGeom prst="rect">
            <a:avLst/>
          </a:prstGeom>
          <a:ln>
            <a:noFill/>
          </a:ln>
          <a:effectLst>
            <a:softEdge rad="112500"/>
          </a:effectLst>
        </p:spPr>
      </p:pic>
      <p:pic>
        <p:nvPicPr>
          <p:cNvPr id="9" name="Image 8">
            <a:extLst>
              <a:ext uri="{FF2B5EF4-FFF2-40B4-BE49-F238E27FC236}">
                <a16:creationId xmlns:a16="http://schemas.microsoft.com/office/drawing/2014/main" id="{CDE3EF5C-D9FA-8318-2170-427AA31DAC7E}"/>
              </a:ext>
            </a:extLst>
          </p:cNvPr>
          <p:cNvPicPr>
            <a:picLocks noChangeAspect="1"/>
          </p:cNvPicPr>
          <p:nvPr/>
        </p:nvPicPr>
        <p:blipFill>
          <a:blip r:embed="rId5"/>
          <a:stretch>
            <a:fillRect/>
          </a:stretch>
        </p:blipFill>
        <p:spPr>
          <a:xfrm>
            <a:off x="8262868" y="4496926"/>
            <a:ext cx="2194018" cy="2196000"/>
          </a:xfrm>
          <a:prstGeom prst="rect">
            <a:avLst/>
          </a:prstGeom>
          <a:ln>
            <a:noFill/>
          </a:ln>
          <a:effectLst>
            <a:softEdge rad="112500"/>
          </a:effectLst>
        </p:spPr>
      </p:pic>
      <p:sp>
        <p:nvSpPr>
          <p:cNvPr id="10" name="ZoneTexte 9">
            <a:extLst>
              <a:ext uri="{FF2B5EF4-FFF2-40B4-BE49-F238E27FC236}">
                <a16:creationId xmlns:a16="http://schemas.microsoft.com/office/drawing/2014/main" id="{E597A27D-03B2-EB46-8A90-D03A5C17850B}"/>
              </a:ext>
            </a:extLst>
          </p:cNvPr>
          <p:cNvSpPr txBox="1"/>
          <p:nvPr/>
        </p:nvSpPr>
        <p:spPr>
          <a:xfrm>
            <a:off x="2930669" y="4889241"/>
            <a:ext cx="1377303" cy="461665"/>
          </a:xfrm>
          <a:prstGeom prst="rect">
            <a:avLst/>
          </a:prstGeom>
          <a:noFill/>
        </p:spPr>
        <p:txBody>
          <a:bodyPr wrap="square" rtlCol="0">
            <a:spAutoFit/>
          </a:bodyPr>
          <a:lstStyle/>
          <a:p>
            <a:r>
              <a:rPr lang="fr-FR" sz="1200" dirty="0"/>
              <a:t>Collecte d’informations</a:t>
            </a:r>
          </a:p>
        </p:txBody>
      </p:sp>
      <p:cxnSp>
        <p:nvCxnSpPr>
          <p:cNvPr id="12" name="Connecteur droit avec flèche 11">
            <a:extLst>
              <a:ext uri="{FF2B5EF4-FFF2-40B4-BE49-F238E27FC236}">
                <a16:creationId xmlns:a16="http://schemas.microsoft.com/office/drawing/2014/main" id="{B5234BDA-F598-244A-B775-B2C4DFACBCFF}"/>
              </a:ext>
            </a:extLst>
          </p:cNvPr>
          <p:cNvCxnSpPr>
            <a:cxnSpLocks/>
          </p:cNvCxnSpPr>
          <p:nvPr/>
        </p:nvCxnSpPr>
        <p:spPr>
          <a:xfrm flipH="1">
            <a:off x="3027701" y="4842588"/>
            <a:ext cx="59161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Connecteur droit avec flèche 14">
            <a:extLst>
              <a:ext uri="{FF2B5EF4-FFF2-40B4-BE49-F238E27FC236}">
                <a16:creationId xmlns:a16="http://schemas.microsoft.com/office/drawing/2014/main" id="{DE4D3006-D92C-D517-FAD8-ED1A3BF7E993}"/>
              </a:ext>
            </a:extLst>
          </p:cNvPr>
          <p:cNvCxnSpPr>
            <a:cxnSpLocks/>
          </p:cNvCxnSpPr>
          <p:nvPr/>
        </p:nvCxnSpPr>
        <p:spPr>
          <a:xfrm flipH="1">
            <a:off x="6834591" y="4898572"/>
            <a:ext cx="59161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Connecteur droit avec flèche 15">
            <a:extLst>
              <a:ext uri="{FF2B5EF4-FFF2-40B4-BE49-F238E27FC236}">
                <a16:creationId xmlns:a16="http://schemas.microsoft.com/office/drawing/2014/main" id="{D6D07140-754B-C5B2-F5C7-B161BFF3B3D9}"/>
              </a:ext>
            </a:extLst>
          </p:cNvPr>
          <p:cNvCxnSpPr>
            <a:cxnSpLocks/>
          </p:cNvCxnSpPr>
          <p:nvPr/>
        </p:nvCxnSpPr>
        <p:spPr>
          <a:xfrm flipH="1">
            <a:off x="10560616" y="4920344"/>
            <a:ext cx="591619"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ZoneTexte 18">
            <a:extLst>
              <a:ext uri="{FF2B5EF4-FFF2-40B4-BE49-F238E27FC236}">
                <a16:creationId xmlns:a16="http://schemas.microsoft.com/office/drawing/2014/main" id="{A7CC1530-5200-244A-4E18-8106C820A65D}"/>
              </a:ext>
            </a:extLst>
          </p:cNvPr>
          <p:cNvSpPr txBox="1"/>
          <p:nvPr/>
        </p:nvSpPr>
        <p:spPr>
          <a:xfrm>
            <a:off x="6748247" y="4909237"/>
            <a:ext cx="1355926" cy="461665"/>
          </a:xfrm>
          <a:prstGeom prst="rect">
            <a:avLst/>
          </a:prstGeom>
          <a:noFill/>
        </p:spPr>
        <p:txBody>
          <a:bodyPr wrap="square" rtlCol="0">
            <a:spAutoFit/>
          </a:bodyPr>
          <a:lstStyle/>
          <a:p>
            <a:r>
              <a:rPr lang="fr-FR" sz="1200" dirty="0"/>
              <a:t>Nuancier de couleur</a:t>
            </a:r>
          </a:p>
        </p:txBody>
      </p:sp>
      <p:sp>
        <p:nvSpPr>
          <p:cNvPr id="20" name="ZoneTexte 19">
            <a:extLst>
              <a:ext uri="{FF2B5EF4-FFF2-40B4-BE49-F238E27FC236}">
                <a16:creationId xmlns:a16="http://schemas.microsoft.com/office/drawing/2014/main" id="{87B02AAA-55C6-B3CF-FFAE-828FCC18B211}"/>
              </a:ext>
            </a:extLst>
          </p:cNvPr>
          <p:cNvSpPr txBox="1"/>
          <p:nvPr/>
        </p:nvSpPr>
        <p:spPr>
          <a:xfrm>
            <a:off x="10472830" y="4925527"/>
            <a:ext cx="1168701" cy="461665"/>
          </a:xfrm>
          <a:prstGeom prst="rect">
            <a:avLst/>
          </a:prstGeom>
          <a:noFill/>
        </p:spPr>
        <p:txBody>
          <a:bodyPr wrap="square" rtlCol="0">
            <a:spAutoFit/>
          </a:bodyPr>
          <a:lstStyle/>
          <a:p>
            <a:r>
              <a:rPr lang="fr-FR" sz="1200" dirty="0"/>
              <a:t>Cahier des charges</a:t>
            </a:r>
          </a:p>
        </p:txBody>
      </p:sp>
      <p:sp>
        <p:nvSpPr>
          <p:cNvPr id="4" name="Espace réservé du numéro de diapositive 3">
            <a:extLst>
              <a:ext uri="{FF2B5EF4-FFF2-40B4-BE49-F238E27FC236}">
                <a16:creationId xmlns:a16="http://schemas.microsoft.com/office/drawing/2014/main" id="{BA721FE9-9D43-1A8D-F0B8-E01D00551838}"/>
              </a:ext>
            </a:extLst>
          </p:cNvPr>
          <p:cNvSpPr>
            <a:spLocks noGrp="1"/>
          </p:cNvSpPr>
          <p:nvPr>
            <p:ph type="sldNum" sz="quarter" idx="12"/>
          </p:nvPr>
        </p:nvSpPr>
        <p:spPr/>
        <p:txBody>
          <a:bodyPr/>
          <a:lstStyle/>
          <a:p>
            <a:fld id="{BF52CA53-77A4-4741-81A6-BC04DAA2D75E}" type="slidenum">
              <a:rPr lang="fr-FR" smtClean="0"/>
              <a:t>4</a:t>
            </a:fld>
            <a:endParaRPr lang="fr-FR"/>
          </a:p>
        </p:txBody>
      </p:sp>
    </p:spTree>
    <p:extLst>
      <p:ext uri="{BB962C8B-B14F-4D97-AF65-F5344CB8AC3E}">
        <p14:creationId xmlns:p14="http://schemas.microsoft.com/office/powerpoint/2010/main" val="13452394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6026A1-BE4F-E88B-EB70-389508FD600F}"/>
              </a:ext>
            </a:extLst>
          </p:cNvPr>
          <p:cNvSpPr>
            <a:spLocks noGrp="1"/>
          </p:cNvSpPr>
          <p:nvPr>
            <p:ph type="title"/>
          </p:nvPr>
        </p:nvSpPr>
        <p:spPr>
          <a:xfrm>
            <a:off x="728172" y="62842"/>
            <a:ext cx="9404723" cy="1400530"/>
          </a:xfrm>
        </p:spPr>
        <p:txBody>
          <a:bodyPr/>
          <a:lstStyle/>
          <a:p>
            <a:pPr algn="ctr"/>
            <a:r>
              <a:rPr lang="fr-FR" dirty="0"/>
              <a:t>Croquis (wireframe)</a:t>
            </a:r>
          </a:p>
        </p:txBody>
      </p:sp>
      <p:sp>
        <p:nvSpPr>
          <p:cNvPr id="3" name="Espace réservé du contenu 2">
            <a:extLst>
              <a:ext uri="{FF2B5EF4-FFF2-40B4-BE49-F238E27FC236}">
                <a16:creationId xmlns:a16="http://schemas.microsoft.com/office/drawing/2014/main" id="{1DDBC15E-E9FE-E20C-D7BA-4F2B7C68F40E}"/>
              </a:ext>
            </a:extLst>
          </p:cNvPr>
          <p:cNvSpPr>
            <a:spLocks noGrp="1"/>
          </p:cNvSpPr>
          <p:nvPr>
            <p:ph idx="1"/>
          </p:nvPr>
        </p:nvSpPr>
        <p:spPr>
          <a:xfrm>
            <a:off x="3821706" y="1688471"/>
            <a:ext cx="4361168" cy="4195481"/>
          </a:xfrm>
        </p:spPr>
        <p:txBody>
          <a:bodyPr/>
          <a:lstStyle/>
          <a:p>
            <a:pPr algn="just"/>
            <a:r>
              <a:rPr lang="fr-FR" sz="1800" b="0" i="0" u="none" strike="noStrike" baseline="0" dirty="0">
                <a:latin typeface="Calibri" panose="020F0502020204030204" pitchFamily="34" charset="0"/>
              </a:rPr>
              <a:t>J’ai commencé par </a:t>
            </a:r>
            <a:r>
              <a:rPr lang="fr-FR" sz="1800" b="1" i="0" u="none" strike="noStrike" baseline="0" dirty="0">
                <a:latin typeface="Calibri" panose="020F0502020204030204" pitchFamily="34" charset="0"/>
              </a:rPr>
              <a:t>réaliser un croquis à la main </a:t>
            </a:r>
            <a:r>
              <a:rPr lang="fr-FR" sz="1800" b="0" i="0" u="none" strike="noStrike" baseline="0" dirty="0">
                <a:latin typeface="Calibri" panose="020F0502020204030204" pitchFamily="34" charset="0"/>
              </a:rPr>
              <a:t>afin de matérialiser l’idée que j’avais pour le projet. J’ai conçu la </a:t>
            </a:r>
            <a:r>
              <a:rPr lang="fr-FR" sz="1800" b="1" i="0" u="none" strike="noStrike" baseline="0" dirty="0">
                <a:latin typeface="Calibri" panose="020F0502020204030204" pitchFamily="34" charset="0"/>
              </a:rPr>
              <a:t>page d’accueil</a:t>
            </a:r>
            <a:r>
              <a:rPr lang="fr-FR" sz="1800" b="0" i="0" u="none" strike="noStrike" baseline="0" dirty="0">
                <a:latin typeface="Calibri" panose="020F0502020204030204" pitchFamily="34" charset="0"/>
              </a:rPr>
              <a:t>, qui représentait la partie la plus complexe et la plus exigeante du travail. </a:t>
            </a:r>
            <a:endParaRPr lang="fr-FR" dirty="0"/>
          </a:p>
        </p:txBody>
      </p:sp>
      <p:pic>
        <p:nvPicPr>
          <p:cNvPr id="5" name="Image 4">
            <a:extLst>
              <a:ext uri="{FF2B5EF4-FFF2-40B4-BE49-F238E27FC236}">
                <a16:creationId xmlns:a16="http://schemas.microsoft.com/office/drawing/2014/main" id="{582CF087-0483-B424-80C5-6FB83B6B296E}"/>
              </a:ext>
            </a:extLst>
          </p:cNvPr>
          <p:cNvPicPr>
            <a:picLocks noChangeAspect="1"/>
          </p:cNvPicPr>
          <p:nvPr/>
        </p:nvPicPr>
        <p:blipFill>
          <a:blip r:embed="rId3"/>
          <a:stretch>
            <a:fillRect/>
          </a:stretch>
        </p:blipFill>
        <p:spPr>
          <a:xfrm>
            <a:off x="4768456" y="3452446"/>
            <a:ext cx="2517725" cy="2520000"/>
          </a:xfrm>
          <a:prstGeom prst="rect">
            <a:avLst/>
          </a:prstGeom>
          <a:ln>
            <a:noFill/>
          </a:ln>
          <a:effectLst>
            <a:softEdge rad="112500"/>
          </a:effectLst>
        </p:spPr>
      </p:pic>
      <p:pic>
        <p:nvPicPr>
          <p:cNvPr id="7" name="Image 6">
            <a:extLst>
              <a:ext uri="{FF2B5EF4-FFF2-40B4-BE49-F238E27FC236}">
                <a16:creationId xmlns:a16="http://schemas.microsoft.com/office/drawing/2014/main" id="{570ADA26-94D6-5E95-D64D-0BDAC69CC010}"/>
              </a:ext>
            </a:extLst>
          </p:cNvPr>
          <p:cNvPicPr>
            <a:picLocks noChangeAspect="1"/>
          </p:cNvPicPr>
          <p:nvPr/>
        </p:nvPicPr>
        <p:blipFill>
          <a:blip r:embed="rId4"/>
          <a:stretch>
            <a:fillRect/>
          </a:stretch>
        </p:blipFill>
        <p:spPr>
          <a:xfrm>
            <a:off x="122743" y="1460683"/>
            <a:ext cx="3528366" cy="481625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CF9AC20F-DF03-0603-4D7F-8C2D99BDA11E}"/>
              </a:ext>
            </a:extLst>
          </p:cNvPr>
          <p:cNvPicPr>
            <a:picLocks noChangeAspect="1"/>
          </p:cNvPicPr>
          <p:nvPr/>
        </p:nvPicPr>
        <p:blipFill>
          <a:blip r:embed="rId5"/>
          <a:stretch>
            <a:fillRect/>
          </a:stretch>
        </p:blipFill>
        <p:spPr>
          <a:xfrm>
            <a:off x="8353471" y="1378084"/>
            <a:ext cx="3558848" cy="4816257"/>
          </a:xfrm>
          <a:prstGeom prst="rect">
            <a:avLst/>
          </a:prstGeom>
          <a:ln>
            <a:noFill/>
          </a:ln>
          <a:effectLst>
            <a:outerShdw blurRad="292100" dist="139700" dir="2700000" algn="tl" rotWithShape="0">
              <a:srgbClr val="333333">
                <a:alpha val="65000"/>
              </a:srgbClr>
            </a:outerShdw>
          </a:effectLst>
        </p:spPr>
      </p:pic>
      <p:sp>
        <p:nvSpPr>
          <p:cNvPr id="4" name="Espace réservé du numéro de diapositive 3">
            <a:extLst>
              <a:ext uri="{FF2B5EF4-FFF2-40B4-BE49-F238E27FC236}">
                <a16:creationId xmlns:a16="http://schemas.microsoft.com/office/drawing/2014/main" id="{093425B2-E133-174C-AEA7-EF7B54C20F1F}"/>
              </a:ext>
            </a:extLst>
          </p:cNvPr>
          <p:cNvSpPr>
            <a:spLocks noGrp="1"/>
          </p:cNvSpPr>
          <p:nvPr>
            <p:ph type="sldNum" sz="quarter" idx="12"/>
          </p:nvPr>
        </p:nvSpPr>
        <p:spPr/>
        <p:txBody>
          <a:bodyPr/>
          <a:lstStyle/>
          <a:p>
            <a:fld id="{BF52CA53-77A4-4741-81A6-BC04DAA2D75E}" type="slidenum">
              <a:rPr lang="fr-FR" smtClean="0"/>
              <a:t>5</a:t>
            </a:fld>
            <a:endParaRPr lang="fr-FR"/>
          </a:p>
        </p:txBody>
      </p:sp>
    </p:spTree>
    <p:extLst>
      <p:ext uri="{BB962C8B-B14F-4D97-AF65-F5344CB8AC3E}">
        <p14:creationId xmlns:p14="http://schemas.microsoft.com/office/powerpoint/2010/main" val="32574800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1B7C10-B62F-EBA1-71BD-CB8942DFCDA1}"/>
              </a:ext>
            </a:extLst>
          </p:cNvPr>
          <p:cNvSpPr>
            <a:spLocks noGrp="1"/>
          </p:cNvSpPr>
          <p:nvPr>
            <p:ph type="title"/>
          </p:nvPr>
        </p:nvSpPr>
        <p:spPr>
          <a:xfrm>
            <a:off x="833680" y="112749"/>
            <a:ext cx="9404723" cy="1400530"/>
          </a:xfrm>
        </p:spPr>
        <p:txBody>
          <a:bodyPr/>
          <a:lstStyle/>
          <a:p>
            <a:pPr algn="ctr"/>
            <a:r>
              <a:rPr lang="fr-FR" dirty="0"/>
              <a:t>Maquette (design system)</a:t>
            </a:r>
          </a:p>
        </p:txBody>
      </p:sp>
      <p:sp>
        <p:nvSpPr>
          <p:cNvPr id="3" name="Espace réservé du contenu 2">
            <a:extLst>
              <a:ext uri="{FF2B5EF4-FFF2-40B4-BE49-F238E27FC236}">
                <a16:creationId xmlns:a16="http://schemas.microsoft.com/office/drawing/2014/main" id="{64325094-CA1A-9309-4910-E7F5D0D91A5D}"/>
              </a:ext>
            </a:extLst>
          </p:cNvPr>
          <p:cNvSpPr>
            <a:spLocks noGrp="1"/>
          </p:cNvSpPr>
          <p:nvPr>
            <p:ph idx="1"/>
          </p:nvPr>
        </p:nvSpPr>
        <p:spPr>
          <a:xfrm>
            <a:off x="528881" y="1211599"/>
            <a:ext cx="10829439" cy="4790617"/>
          </a:xfrm>
        </p:spPr>
        <p:txBody>
          <a:bodyPr/>
          <a:lstStyle/>
          <a:p>
            <a:pPr algn="just"/>
            <a:r>
              <a:rPr lang="fr-FR" sz="1800" b="0" i="0" u="none" strike="noStrike" baseline="0" dirty="0">
                <a:latin typeface="Calibri" panose="020F0502020204030204" pitchFamily="34" charset="0"/>
              </a:rPr>
              <a:t>Avant de débuter la conception de la maquette, j’ai créé un </a:t>
            </a:r>
            <a:r>
              <a:rPr lang="fr-FR" sz="1800" b="1" i="0" u="none" strike="noStrike" baseline="0" dirty="0">
                <a:latin typeface="Calibri" panose="020F0502020204030204" pitchFamily="34" charset="0"/>
              </a:rPr>
              <a:t>design system </a:t>
            </a:r>
            <a:r>
              <a:rPr lang="fr-FR" sz="1800" b="0" i="0" u="none" strike="noStrike" baseline="0" dirty="0">
                <a:latin typeface="Calibri" panose="020F0502020204030204" pitchFamily="34" charset="0"/>
              </a:rPr>
              <a:t>afin de </a:t>
            </a:r>
            <a:r>
              <a:rPr lang="fr-FR" sz="1800" b="1" i="0" u="none" strike="noStrike" baseline="0" dirty="0">
                <a:latin typeface="Calibri" panose="020F0502020204030204" pitchFamily="34" charset="0"/>
              </a:rPr>
              <a:t>faciliter la construction visuelle </a:t>
            </a:r>
            <a:r>
              <a:rPr lang="fr-FR" sz="1800" b="0" i="0" u="none" strike="noStrike" baseline="0" dirty="0">
                <a:latin typeface="Calibri" panose="020F0502020204030204" pitchFamily="34" charset="0"/>
              </a:rPr>
              <a:t>du projet et de </a:t>
            </a:r>
            <a:r>
              <a:rPr lang="fr-FR" sz="1800" b="1" i="0" u="none" strike="noStrike" baseline="0" dirty="0">
                <a:latin typeface="Calibri" panose="020F0502020204030204" pitchFamily="34" charset="0"/>
              </a:rPr>
              <a:t>gagner du temps </a:t>
            </a:r>
            <a:r>
              <a:rPr lang="fr-FR" sz="1800" b="0" i="0" u="none" strike="noStrike" baseline="0" dirty="0">
                <a:latin typeface="Calibri" panose="020F0502020204030204" pitchFamily="34" charset="0"/>
              </a:rPr>
              <a:t>lors de la mise en page. </a:t>
            </a:r>
          </a:p>
          <a:p>
            <a:pPr algn="just"/>
            <a:r>
              <a:rPr lang="fr-FR" sz="1800" b="0" i="0" u="none" strike="noStrike" baseline="0" dirty="0">
                <a:latin typeface="Calibri" panose="020F0502020204030204" pitchFamily="34" charset="0"/>
              </a:rPr>
              <a:t>Ce document regroupe l’ensemble des </a:t>
            </a:r>
            <a:r>
              <a:rPr lang="fr-FR" sz="1800" b="1" i="0" u="none" strike="noStrike" baseline="0" dirty="0">
                <a:latin typeface="Calibri" panose="020F0502020204030204" pitchFamily="34" charset="0"/>
              </a:rPr>
              <a:t>éléments graphiques réutilisables</a:t>
            </a:r>
            <a:r>
              <a:rPr lang="fr-FR" sz="1800" b="0" i="0" u="none" strike="noStrike" baseline="0" dirty="0">
                <a:latin typeface="Calibri" panose="020F0502020204030204" pitchFamily="34" charset="0"/>
              </a:rPr>
              <a:t>, tels que : </a:t>
            </a:r>
            <a:r>
              <a:rPr lang="fr-FR" sz="1800" dirty="0">
                <a:latin typeface="Calibri" panose="020F0502020204030204" pitchFamily="34" charset="0"/>
              </a:rPr>
              <a:t> (La typographie, le nuancier de couleur, le logo, des icônes, des boutons, la navigation et les cartes). </a:t>
            </a:r>
          </a:p>
          <a:p>
            <a:pPr algn="just"/>
            <a:r>
              <a:rPr lang="fr-FR" sz="1800" dirty="0">
                <a:latin typeface="Calibri" panose="020F0502020204030204" pitchFamily="34" charset="0"/>
              </a:rPr>
              <a:t>Également des éléments à importer : </a:t>
            </a:r>
            <a:r>
              <a:rPr lang="fr-FR" sz="1800" b="0" i="0" u="none" strike="noStrike" baseline="0" dirty="0">
                <a:latin typeface="Calibri" panose="020F0502020204030204" pitchFamily="34" charset="0"/>
              </a:rPr>
              <a:t>certains </a:t>
            </a:r>
            <a:r>
              <a:rPr lang="fr-FR" sz="1800" b="1" i="0" u="none" strike="noStrike" baseline="0" dirty="0">
                <a:latin typeface="Calibri" panose="020F0502020204030204" pitchFamily="34" charset="0"/>
              </a:rPr>
              <a:t>fonds de page ou de section</a:t>
            </a:r>
            <a:r>
              <a:rPr lang="fr-FR" sz="1800" b="0" i="0" u="none" strike="noStrike" baseline="0" dirty="0">
                <a:latin typeface="Calibri" panose="020F0502020204030204" pitchFamily="34" charset="0"/>
              </a:rPr>
              <a:t>, notamment des </a:t>
            </a:r>
            <a:r>
              <a:rPr lang="fr-FR" sz="1800" b="1" i="0" u="none" strike="noStrike" baseline="0" dirty="0">
                <a:latin typeface="Calibri" panose="020F0502020204030204" pitchFamily="34" charset="0"/>
              </a:rPr>
              <a:t>textures bois </a:t>
            </a:r>
            <a:r>
              <a:rPr lang="fr-FR" sz="1800" b="0" i="0" u="none" strike="noStrike" baseline="0" dirty="0">
                <a:latin typeface="Calibri" panose="020F0502020204030204" pitchFamily="34" charset="0"/>
              </a:rPr>
              <a:t>100 % réalistes, conformément à la demande du client, qui souhaitait rappeler la </a:t>
            </a:r>
            <a:r>
              <a:rPr lang="fr-FR" sz="1800" b="1" i="0" u="none" strike="noStrike" baseline="0" dirty="0">
                <a:latin typeface="Calibri" panose="020F0502020204030204" pitchFamily="34" charset="0"/>
              </a:rPr>
              <a:t>matière première </a:t>
            </a:r>
            <a:r>
              <a:rPr lang="fr-FR" sz="1800" b="0" i="0" u="none" strike="noStrike" baseline="0" dirty="0">
                <a:latin typeface="Calibri" panose="020F0502020204030204" pitchFamily="34" charset="0"/>
              </a:rPr>
              <a:t>qu’il travaille. </a:t>
            </a:r>
          </a:p>
          <a:p>
            <a:endParaRPr lang="fr-FR" sz="1800" dirty="0">
              <a:solidFill>
                <a:srgbClr val="000000"/>
              </a:solidFill>
              <a:latin typeface="Calibri" panose="020F0502020204030204" pitchFamily="34" charset="0"/>
            </a:endParaRPr>
          </a:p>
        </p:txBody>
      </p:sp>
      <p:pic>
        <p:nvPicPr>
          <p:cNvPr id="5" name="Image 4">
            <a:extLst>
              <a:ext uri="{FF2B5EF4-FFF2-40B4-BE49-F238E27FC236}">
                <a16:creationId xmlns:a16="http://schemas.microsoft.com/office/drawing/2014/main" id="{7B1728A3-743C-052B-AAA8-6A244A153F0C}"/>
              </a:ext>
            </a:extLst>
          </p:cNvPr>
          <p:cNvPicPr>
            <a:picLocks noChangeAspect="1"/>
          </p:cNvPicPr>
          <p:nvPr/>
        </p:nvPicPr>
        <p:blipFill>
          <a:blip r:embed="rId3"/>
          <a:stretch>
            <a:fillRect/>
          </a:stretch>
        </p:blipFill>
        <p:spPr>
          <a:xfrm>
            <a:off x="270689" y="3408989"/>
            <a:ext cx="3020369" cy="3273522"/>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EAA94FE4-AB6C-2FF7-E54C-F9583BFF93B1}"/>
              </a:ext>
            </a:extLst>
          </p:cNvPr>
          <p:cNvPicPr>
            <a:picLocks noChangeAspect="1"/>
          </p:cNvPicPr>
          <p:nvPr/>
        </p:nvPicPr>
        <p:blipFill>
          <a:blip r:embed="rId4"/>
          <a:stretch>
            <a:fillRect/>
          </a:stretch>
        </p:blipFill>
        <p:spPr>
          <a:xfrm>
            <a:off x="8603788" y="5103663"/>
            <a:ext cx="2557532" cy="1632638"/>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4D85E98B-F819-CDFA-DCD5-462409A5FB2D}"/>
              </a:ext>
            </a:extLst>
          </p:cNvPr>
          <p:cNvPicPr>
            <a:picLocks noChangeAspect="1"/>
          </p:cNvPicPr>
          <p:nvPr/>
        </p:nvPicPr>
        <p:blipFill>
          <a:blip r:embed="rId5"/>
          <a:stretch>
            <a:fillRect/>
          </a:stretch>
        </p:blipFill>
        <p:spPr>
          <a:xfrm>
            <a:off x="7861457" y="3301413"/>
            <a:ext cx="4016088" cy="1569856"/>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7FD17D89-3DBB-1A17-47D6-314783E6D46C}"/>
              </a:ext>
            </a:extLst>
          </p:cNvPr>
          <p:cNvPicPr>
            <a:picLocks noChangeAspect="1"/>
          </p:cNvPicPr>
          <p:nvPr/>
        </p:nvPicPr>
        <p:blipFill>
          <a:blip r:embed="rId6"/>
          <a:stretch>
            <a:fillRect/>
          </a:stretch>
        </p:blipFill>
        <p:spPr>
          <a:xfrm>
            <a:off x="3666214" y="3810653"/>
            <a:ext cx="3871442" cy="2660587"/>
          </a:xfrm>
          <a:prstGeom prst="rect">
            <a:avLst/>
          </a:prstGeom>
          <a:ln>
            <a:noFill/>
          </a:ln>
          <a:effectLst>
            <a:outerShdw blurRad="292100" dist="139700" dir="2700000" algn="tl" rotWithShape="0">
              <a:srgbClr val="333333">
                <a:alpha val="65000"/>
              </a:srgbClr>
            </a:outerShdw>
          </a:effectLst>
        </p:spPr>
      </p:pic>
      <p:sp>
        <p:nvSpPr>
          <p:cNvPr id="4" name="Espace réservé du numéro de diapositive 3">
            <a:extLst>
              <a:ext uri="{FF2B5EF4-FFF2-40B4-BE49-F238E27FC236}">
                <a16:creationId xmlns:a16="http://schemas.microsoft.com/office/drawing/2014/main" id="{9BC7AD58-9B61-AAE1-A920-87B8DADF3DE9}"/>
              </a:ext>
            </a:extLst>
          </p:cNvPr>
          <p:cNvSpPr>
            <a:spLocks noGrp="1"/>
          </p:cNvSpPr>
          <p:nvPr>
            <p:ph type="sldNum" sz="quarter" idx="12"/>
          </p:nvPr>
        </p:nvSpPr>
        <p:spPr/>
        <p:txBody>
          <a:bodyPr/>
          <a:lstStyle/>
          <a:p>
            <a:fld id="{BF52CA53-77A4-4741-81A6-BC04DAA2D75E}" type="slidenum">
              <a:rPr lang="fr-FR" smtClean="0"/>
              <a:t>6</a:t>
            </a:fld>
            <a:endParaRPr lang="fr-FR"/>
          </a:p>
        </p:txBody>
      </p:sp>
    </p:spTree>
    <p:extLst>
      <p:ext uri="{BB962C8B-B14F-4D97-AF65-F5344CB8AC3E}">
        <p14:creationId xmlns:p14="http://schemas.microsoft.com/office/powerpoint/2010/main" val="176741994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86031-0605-E81E-57E1-FEAB93689181}"/>
              </a:ext>
            </a:extLst>
          </p:cNvPr>
          <p:cNvSpPr>
            <a:spLocks noGrp="1"/>
          </p:cNvSpPr>
          <p:nvPr>
            <p:ph type="title"/>
          </p:nvPr>
        </p:nvSpPr>
        <p:spPr>
          <a:xfrm>
            <a:off x="645130" y="206534"/>
            <a:ext cx="9404723" cy="1400530"/>
          </a:xfrm>
        </p:spPr>
        <p:txBody>
          <a:bodyPr/>
          <a:lstStyle/>
          <a:p>
            <a:pPr algn="ctr"/>
            <a:r>
              <a:rPr lang="fr-FR" dirty="0"/>
              <a:t>Maquette (desktop)</a:t>
            </a:r>
          </a:p>
        </p:txBody>
      </p:sp>
      <p:sp>
        <p:nvSpPr>
          <p:cNvPr id="3" name="Espace réservé du contenu 2">
            <a:extLst>
              <a:ext uri="{FF2B5EF4-FFF2-40B4-BE49-F238E27FC236}">
                <a16:creationId xmlns:a16="http://schemas.microsoft.com/office/drawing/2014/main" id="{3C48C33F-FB92-9617-6CD1-4F06886760E8}"/>
              </a:ext>
            </a:extLst>
          </p:cNvPr>
          <p:cNvSpPr>
            <a:spLocks noGrp="1"/>
          </p:cNvSpPr>
          <p:nvPr>
            <p:ph idx="1"/>
          </p:nvPr>
        </p:nvSpPr>
        <p:spPr>
          <a:xfrm>
            <a:off x="2420414" y="2029095"/>
            <a:ext cx="7196626" cy="4195481"/>
          </a:xfrm>
        </p:spPr>
        <p:txBody>
          <a:bodyPr/>
          <a:lstStyle/>
          <a:p>
            <a:pPr algn="just"/>
            <a:r>
              <a:rPr lang="fr-FR" sz="1800" b="0" i="0" u="none" strike="noStrike" baseline="0" dirty="0">
                <a:latin typeface="Calibri" panose="020F0502020204030204" pitchFamily="34" charset="0"/>
              </a:rPr>
              <a:t>Une fois le </a:t>
            </a:r>
            <a:r>
              <a:rPr lang="fr-FR" sz="1800" b="1" i="0" u="none" strike="noStrike" baseline="0" dirty="0">
                <a:latin typeface="Calibri" panose="020F0502020204030204" pitchFamily="34" charset="0"/>
              </a:rPr>
              <a:t>design system </a:t>
            </a:r>
            <a:r>
              <a:rPr lang="fr-FR" sz="1800" b="0" i="0" u="none" strike="noStrike" baseline="0" dirty="0">
                <a:latin typeface="Calibri" panose="020F0502020204030204" pitchFamily="34" charset="0"/>
              </a:rPr>
              <a:t>finalisé, j’ai pu entamer la </a:t>
            </a:r>
            <a:r>
              <a:rPr lang="fr-FR" sz="1800" b="1" i="0" u="none" strike="noStrike" baseline="0" dirty="0">
                <a:latin typeface="Calibri" panose="020F0502020204030204" pitchFamily="34" charset="0"/>
              </a:rPr>
              <a:t>conception de la maquette desktop</a:t>
            </a:r>
            <a:r>
              <a:rPr lang="fr-FR" sz="1800" b="0" i="0" u="none" strike="noStrike" baseline="0" dirty="0">
                <a:latin typeface="Calibri" panose="020F0502020204030204" pitchFamily="34" charset="0"/>
              </a:rPr>
              <a:t>, en procédant </a:t>
            </a:r>
            <a:r>
              <a:rPr lang="fr-FR" sz="1800" b="1" i="0" u="none" strike="noStrike" baseline="0" dirty="0">
                <a:latin typeface="Calibri" panose="020F0502020204030204" pitchFamily="34" charset="0"/>
              </a:rPr>
              <a:t>page par page</a:t>
            </a:r>
            <a:r>
              <a:rPr lang="fr-FR" sz="1800" b="0" i="0" u="none" strike="noStrike" baseline="0" dirty="0">
                <a:latin typeface="Calibri" panose="020F0502020204030204" pitchFamily="34" charset="0"/>
              </a:rPr>
              <a:t>. J’y ai intégré l’ensemble des </a:t>
            </a:r>
            <a:r>
              <a:rPr lang="fr-FR" sz="1800" b="1" i="0" u="none" strike="noStrike" baseline="0" dirty="0">
                <a:latin typeface="Calibri" panose="020F0502020204030204" pitchFamily="34" charset="0"/>
              </a:rPr>
              <a:t>composants principaux</a:t>
            </a:r>
            <a:r>
              <a:rPr lang="fr-FR" sz="1800" b="0" i="0" u="none" strike="noStrike" baseline="0" dirty="0">
                <a:latin typeface="Calibri" panose="020F0502020204030204" pitchFamily="34" charset="0"/>
              </a:rPr>
              <a:t>, tels que le </a:t>
            </a:r>
            <a:r>
              <a:rPr lang="fr-FR" sz="1800" b="1" i="0" u="none" strike="noStrike" baseline="0" dirty="0">
                <a:latin typeface="Calibri" panose="020F0502020204030204" pitchFamily="34" charset="0"/>
              </a:rPr>
              <a:t>header</a:t>
            </a:r>
            <a:r>
              <a:rPr lang="fr-FR" sz="1800" b="0" i="0" u="none" strike="noStrike" baseline="0" dirty="0">
                <a:latin typeface="Calibri" panose="020F0502020204030204" pitchFamily="34" charset="0"/>
              </a:rPr>
              <a:t>, le </a:t>
            </a:r>
            <a:r>
              <a:rPr lang="fr-FR" sz="1800" b="1" i="0" u="none" strike="noStrike" baseline="0" dirty="0">
                <a:latin typeface="Calibri" panose="020F0502020204030204" pitchFamily="34" charset="0"/>
              </a:rPr>
              <a:t>footer</a:t>
            </a:r>
            <a:r>
              <a:rPr lang="fr-FR" sz="1800" b="0" i="0" u="none" strike="noStrike" baseline="0" dirty="0">
                <a:latin typeface="Calibri" panose="020F0502020204030204" pitchFamily="34" charset="0"/>
              </a:rPr>
              <a:t>, les </a:t>
            </a:r>
            <a:r>
              <a:rPr lang="fr-FR" sz="1800" b="1" i="0" u="none" strike="noStrike" baseline="0" dirty="0">
                <a:latin typeface="Calibri" panose="020F0502020204030204" pitchFamily="34" charset="0"/>
              </a:rPr>
              <a:t>cartes</a:t>
            </a:r>
            <a:r>
              <a:rPr lang="fr-FR" sz="1800" b="0" i="0" u="none" strike="noStrike" baseline="0" dirty="0">
                <a:latin typeface="Calibri" panose="020F0502020204030204" pitchFamily="34" charset="0"/>
              </a:rPr>
              <a:t>, les </a:t>
            </a:r>
            <a:r>
              <a:rPr lang="fr-FR" sz="1800" b="1" i="0" u="none" strike="noStrike" baseline="0" dirty="0">
                <a:latin typeface="Calibri" panose="020F0502020204030204" pitchFamily="34" charset="0"/>
              </a:rPr>
              <a:t>boutons </a:t>
            </a:r>
            <a:r>
              <a:rPr lang="fr-FR" sz="1800" b="0" i="0" u="none" strike="noStrike" baseline="0" dirty="0">
                <a:latin typeface="Calibri" panose="020F0502020204030204" pitchFamily="34" charset="0"/>
              </a:rPr>
              <a:t>ainsi que les </a:t>
            </a:r>
            <a:r>
              <a:rPr lang="fr-FR" sz="1800" b="1" i="0" u="none" strike="noStrike" baseline="0" dirty="0">
                <a:latin typeface="Calibri" panose="020F0502020204030204" pitchFamily="34" charset="0"/>
              </a:rPr>
              <a:t>icônes</a:t>
            </a:r>
            <a:r>
              <a:rPr lang="fr-FR" sz="1800" b="0" i="0" u="none" strike="noStrike" baseline="0" dirty="0">
                <a:latin typeface="Calibri" panose="020F0502020204030204" pitchFamily="34" charset="0"/>
              </a:rPr>
              <a:t>, afin d’assurer une </a:t>
            </a:r>
            <a:r>
              <a:rPr lang="fr-FR" sz="1800" b="1" i="0" u="none" strike="noStrike" baseline="0" dirty="0">
                <a:latin typeface="Calibri" panose="020F0502020204030204" pitchFamily="34" charset="0"/>
              </a:rPr>
              <a:t>cohérence visuelle </a:t>
            </a:r>
            <a:r>
              <a:rPr lang="fr-FR" sz="1800" b="0" i="0" u="none" strike="noStrike" baseline="0" dirty="0">
                <a:latin typeface="Calibri" panose="020F0502020204030204" pitchFamily="34" charset="0"/>
              </a:rPr>
              <a:t>et une </a:t>
            </a:r>
            <a:r>
              <a:rPr lang="fr-FR" sz="1800" b="1" i="0" u="none" strike="noStrike" baseline="0" dirty="0">
                <a:latin typeface="Calibri" panose="020F0502020204030204" pitchFamily="34" charset="0"/>
              </a:rPr>
              <a:t>uniformité d’expérience utilisateur </a:t>
            </a:r>
            <a:r>
              <a:rPr lang="fr-FR" sz="1800" b="0" i="0" u="none" strike="noStrike" baseline="0" dirty="0">
                <a:latin typeface="Calibri" panose="020F0502020204030204" pitchFamily="34" charset="0"/>
              </a:rPr>
              <a:t>sur l’ensemble du site. </a:t>
            </a:r>
          </a:p>
          <a:p>
            <a:pPr algn="just"/>
            <a:endParaRPr lang="fr-FR" sz="1800" b="0" i="0" u="none" strike="noStrike" baseline="0" dirty="0">
              <a:latin typeface="Calibri" panose="020F0502020204030204" pitchFamily="34" charset="0"/>
            </a:endParaRPr>
          </a:p>
          <a:p>
            <a:pPr algn="just"/>
            <a:r>
              <a:rPr lang="fr-FR" sz="1800" b="0" i="0" u="none" strike="noStrike" baseline="0" dirty="0">
                <a:latin typeface="Calibri" panose="020F0502020204030204" pitchFamily="34" charset="0"/>
              </a:rPr>
              <a:t>J’ai veillé à </a:t>
            </a:r>
            <a:r>
              <a:rPr lang="fr-FR" sz="1800" b="1" i="0" u="none" strike="noStrike" baseline="0" dirty="0">
                <a:latin typeface="Calibri" panose="020F0502020204030204" pitchFamily="34" charset="0"/>
              </a:rPr>
              <a:t>illustrer au maximum </a:t>
            </a:r>
            <a:r>
              <a:rPr lang="fr-FR" sz="1800" b="0" i="0" u="none" strike="noStrike" baseline="0" dirty="0">
                <a:latin typeface="Calibri" panose="020F0502020204030204" pitchFamily="34" charset="0"/>
              </a:rPr>
              <a:t>les pages avec des </a:t>
            </a:r>
            <a:r>
              <a:rPr lang="fr-FR" sz="1800" b="1" i="0" u="none" strike="noStrike" baseline="0" dirty="0">
                <a:latin typeface="Calibri" panose="020F0502020204030204" pitchFamily="34" charset="0"/>
              </a:rPr>
              <a:t>images pertinentes</a:t>
            </a:r>
            <a:r>
              <a:rPr lang="fr-FR" sz="1800" b="0" i="0" u="none" strike="noStrike" baseline="0" dirty="0">
                <a:latin typeface="Calibri" panose="020F0502020204030204" pitchFamily="34" charset="0"/>
              </a:rPr>
              <a:t>, afin de permettre au client de </a:t>
            </a:r>
            <a:r>
              <a:rPr lang="fr-FR" sz="1800" b="1" i="0" u="none" strike="noStrike" baseline="0" dirty="0">
                <a:latin typeface="Calibri" panose="020F0502020204030204" pitchFamily="34" charset="0"/>
              </a:rPr>
              <a:t>se projeter plus facilement </a:t>
            </a:r>
            <a:r>
              <a:rPr lang="fr-FR" sz="1800" b="0" i="0" u="none" strike="noStrike" baseline="0" dirty="0">
                <a:latin typeface="Calibri" panose="020F0502020204030204" pitchFamily="34" charset="0"/>
              </a:rPr>
              <a:t>dans le rendu final de la maquette </a:t>
            </a:r>
            <a:endParaRPr lang="fr-FR" dirty="0"/>
          </a:p>
        </p:txBody>
      </p:sp>
      <p:pic>
        <p:nvPicPr>
          <p:cNvPr id="5" name="Image 4">
            <a:extLst>
              <a:ext uri="{FF2B5EF4-FFF2-40B4-BE49-F238E27FC236}">
                <a16:creationId xmlns:a16="http://schemas.microsoft.com/office/drawing/2014/main" id="{998385F5-ACE5-1482-020F-159A90DF44F8}"/>
              </a:ext>
            </a:extLst>
          </p:cNvPr>
          <p:cNvPicPr>
            <a:picLocks noChangeAspect="1"/>
          </p:cNvPicPr>
          <p:nvPr/>
        </p:nvPicPr>
        <p:blipFill>
          <a:blip r:embed="rId3"/>
          <a:stretch>
            <a:fillRect/>
          </a:stretch>
        </p:blipFill>
        <p:spPr>
          <a:xfrm>
            <a:off x="10049853" y="1607064"/>
            <a:ext cx="1725769" cy="4805464"/>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8A864260-D8B2-E8DF-4C25-D7F97BC9550A}"/>
              </a:ext>
            </a:extLst>
          </p:cNvPr>
          <p:cNvPicPr>
            <a:picLocks noChangeAspect="1"/>
          </p:cNvPicPr>
          <p:nvPr/>
        </p:nvPicPr>
        <p:blipFill>
          <a:blip r:embed="rId4"/>
          <a:stretch>
            <a:fillRect/>
          </a:stretch>
        </p:blipFill>
        <p:spPr>
          <a:xfrm>
            <a:off x="416378" y="1607064"/>
            <a:ext cx="1571223" cy="4202349"/>
          </a:xfrm>
          <a:prstGeom prst="rect">
            <a:avLst/>
          </a:prstGeom>
          <a:ln>
            <a:noFill/>
          </a:ln>
          <a:effectLst>
            <a:outerShdw blurRad="292100" dist="139700" dir="2700000" algn="tl" rotWithShape="0">
              <a:srgbClr val="333333">
                <a:alpha val="65000"/>
              </a:srgbClr>
            </a:outerShdw>
          </a:effectLst>
        </p:spPr>
      </p:pic>
      <p:sp>
        <p:nvSpPr>
          <p:cNvPr id="4" name="Espace réservé du numéro de diapositive 3">
            <a:extLst>
              <a:ext uri="{FF2B5EF4-FFF2-40B4-BE49-F238E27FC236}">
                <a16:creationId xmlns:a16="http://schemas.microsoft.com/office/drawing/2014/main" id="{3D166276-05DC-741A-EB76-2AF90FA37999}"/>
              </a:ext>
            </a:extLst>
          </p:cNvPr>
          <p:cNvSpPr>
            <a:spLocks noGrp="1"/>
          </p:cNvSpPr>
          <p:nvPr>
            <p:ph type="sldNum" sz="quarter" idx="12"/>
          </p:nvPr>
        </p:nvSpPr>
        <p:spPr/>
        <p:txBody>
          <a:bodyPr/>
          <a:lstStyle/>
          <a:p>
            <a:fld id="{BF52CA53-77A4-4741-81A6-BC04DAA2D75E}" type="slidenum">
              <a:rPr lang="fr-FR" smtClean="0"/>
              <a:t>7</a:t>
            </a:fld>
            <a:endParaRPr lang="fr-FR"/>
          </a:p>
        </p:txBody>
      </p:sp>
    </p:spTree>
    <p:extLst>
      <p:ext uri="{BB962C8B-B14F-4D97-AF65-F5344CB8AC3E}">
        <p14:creationId xmlns:p14="http://schemas.microsoft.com/office/powerpoint/2010/main" val="161486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48E8B-5F16-9E4B-EA40-E989C4251CDE}"/>
              </a:ext>
            </a:extLst>
          </p:cNvPr>
          <p:cNvSpPr>
            <a:spLocks noGrp="1"/>
          </p:cNvSpPr>
          <p:nvPr>
            <p:ph type="title"/>
          </p:nvPr>
        </p:nvSpPr>
        <p:spPr>
          <a:xfrm>
            <a:off x="645130" y="112748"/>
            <a:ext cx="9404723" cy="1400530"/>
          </a:xfrm>
        </p:spPr>
        <p:txBody>
          <a:bodyPr/>
          <a:lstStyle/>
          <a:p>
            <a:pPr algn="ctr"/>
            <a:r>
              <a:rPr lang="fr-FR" dirty="0"/>
              <a:t>Maquette (mobile)</a:t>
            </a:r>
          </a:p>
        </p:txBody>
      </p:sp>
      <p:sp>
        <p:nvSpPr>
          <p:cNvPr id="3" name="Espace réservé du contenu 2">
            <a:extLst>
              <a:ext uri="{FF2B5EF4-FFF2-40B4-BE49-F238E27FC236}">
                <a16:creationId xmlns:a16="http://schemas.microsoft.com/office/drawing/2014/main" id="{57A1A510-A41D-F67F-8385-DC8E05D4F62F}"/>
              </a:ext>
            </a:extLst>
          </p:cNvPr>
          <p:cNvSpPr>
            <a:spLocks noGrp="1"/>
          </p:cNvSpPr>
          <p:nvPr>
            <p:ph idx="1"/>
          </p:nvPr>
        </p:nvSpPr>
        <p:spPr>
          <a:xfrm>
            <a:off x="2283451" y="2013880"/>
            <a:ext cx="7161457" cy="3901536"/>
          </a:xfrm>
        </p:spPr>
        <p:txBody>
          <a:bodyPr/>
          <a:lstStyle/>
          <a:p>
            <a:pPr algn="just"/>
            <a:r>
              <a:rPr lang="fr-FR" sz="1800" b="0" i="0" u="none" strike="noStrike" baseline="0" dirty="0">
                <a:latin typeface="Calibri" panose="020F0502020204030204" pitchFamily="34" charset="0"/>
              </a:rPr>
              <a:t>Après avoir terminé la </a:t>
            </a:r>
            <a:r>
              <a:rPr lang="fr-FR" sz="1800" b="1" i="0" u="none" strike="noStrike" baseline="0" dirty="0">
                <a:latin typeface="Calibri" panose="020F0502020204030204" pitchFamily="34" charset="0"/>
              </a:rPr>
              <a:t>maquette Desktop</a:t>
            </a:r>
            <a:r>
              <a:rPr lang="fr-FR" sz="1800" b="0" i="0" u="none" strike="noStrike" baseline="0" dirty="0">
                <a:latin typeface="Calibri" panose="020F0502020204030204" pitchFamily="34" charset="0"/>
              </a:rPr>
              <a:t>, je me suis ensuite consacré à la </a:t>
            </a:r>
            <a:r>
              <a:rPr lang="fr-FR" sz="1800" b="1" i="0" u="none" strike="noStrike" baseline="0" dirty="0">
                <a:latin typeface="Calibri" panose="020F0502020204030204" pitchFamily="34" charset="0"/>
              </a:rPr>
              <a:t>maquette mobile</a:t>
            </a:r>
            <a:r>
              <a:rPr lang="fr-FR" sz="1800" b="0" i="0" u="none" strike="noStrike" baseline="0" dirty="0">
                <a:latin typeface="Calibri" panose="020F0502020204030204" pitchFamily="34" charset="0"/>
              </a:rPr>
              <a:t>. Grâce à l’utilisation de la fonctionnalité </a:t>
            </a:r>
            <a:r>
              <a:rPr lang="fr-FR" sz="1800" b="1" i="0" u="none" strike="noStrike" baseline="0" dirty="0">
                <a:latin typeface="Calibri" panose="020F0502020204030204" pitchFamily="34" charset="0"/>
              </a:rPr>
              <a:t>Auto Layout </a:t>
            </a:r>
            <a:r>
              <a:rPr lang="fr-FR" sz="1800" b="0" i="0" u="none" strike="noStrike" baseline="0" dirty="0">
                <a:latin typeface="Calibri" panose="020F0502020204030204" pitchFamily="34" charset="0"/>
              </a:rPr>
              <a:t>sur </a:t>
            </a:r>
            <a:r>
              <a:rPr lang="fr-FR" sz="1800" b="1" i="0" u="none" strike="noStrike" baseline="0" dirty="0">
                <a:latin typeface="Calibri" panose="020F0502020204030204" pitchFamily="34" charset="0"/>
              </a:rPr>
              <a:t>Figma</a:t>
            </a:r>
            <a:r>
              <a:rPr lang="fr-FR" sz="1800" b="0" i="0" u="none" strike="noStrike" baseline="0" dirty="0">
                <a:latin typeface="Calibri" panose="020F0502020204030204" pitchFamily="34" charset="0"/>
              </a:rPr>
              <a:t>, j’ai pu </a:t>
            </a:r>
            <a:r>
              <a:rPr lang="fr-FR" sz="1800" b="1" i="0" u="none" strike="noStrike" baseline="0" dirty="0">
                <a:latin typeface="Calibri" panose="020F0502020204030204" pitchFamily="34" charset="0"/>
              </a:rPr>
              <a:t>adapter facilement la disposition des éléments</a:t>
            </a:r>
            <a:r>
              <a:rPr lang="fr-FR" sz="1800" b="0" i="0" u="none" strike="noStrike" baseline="0" dirty="0">
                <a:latin typeface="Calibri" panose="020F0502020204030204" pitchFamily="34" charset="0"/>
              </a:rPr>
              <a:t>.</a:t>
            </a:r>
          </a:p>
          <a:p>
            <a:pPr marL="0" indent="0" algn="just">
              <a:buNone/>
            </a:pPr>
            <a:endParaRPr lang="fr-FR" sz="1800" b="0" i="0" u="none" strike="noStrike" baseline="0" dirty="0">
              <a:latin typeface="Calibri" panose="020F0502020204030204" pitchFamily="34" charset="0"/>
            </a:endParaRPr>
          </a:p>
          <a:p>
            <a:pPr algn="just"/>
            <a:r>
              <a:rPr lang="fr-FR" sz="1800" b="0" i="0" u="none" strike="noStrike" baseline="0" dirty="0">
                <a:latin typeface="Calibri" panose="020F0502020204030204" pitchFamily="34" charset="0"/>
              </a:rPr>
              <a:t>Cette étape m’a également permis de mieux comprendre les </a:t>
            </a:r>
            <a:r>
              <a:rPr lang="fr-FR" sz="1800" b="1" i="0" u="none" strike="noStrike" baseline="0" dirty="0">
                <a:latin typeface="Calibri" panose="020F0502020204030204" pitchFamily="34" charset="0"/>
              </a:rPr>
              <a:t>principes de conception responsive</a:t>
            </a:r>
            <a:r>
              <a:rPr lang="fr-FR" sz="1800" b="0" i="0" u="none" strike="noStrike" baseline="0" dirty="0">
                <a:latin typeface="Calibri" panose="020F0502020204030204" pitchFamily="34" charset="0"/>
              </a:rPr>
              <a:t>, essentiels pour garantir une </a:t>
            </a:r>
            <a:r>
              <a:rPr lang="fr-FR" sz="1800" b="1" i="0" u="none" strike="noStrike" baseline="0" dirty="0">
                <a:latin typeface="Calibri" panose="020F0502020204030204" pitchFamily="34" charset="0"/>
              </a:rPr>
              <a:t>expérience utilisateur optimale </a:t>
            </a:r>
            <a:r>
              <a:rPr lang="fr-FR" sz="1800" b="0" i="0" u="none" strike="noStrike" baseline="0" dirty="0">
                <a:latin typeface="Calibri" panose="020F0502020204030204" pitchFamily="34" charset="0"/>
              </a:rPr>
              <a:t>sur mobile. </a:t>
            </a:r>
            <a:endParaRPr lang="fr-FR" dirty="0"/>
          </a:p>
        </p:txBody>
      </p:sp>
      <p:pic>
        <p:nvPicPr>
          <p:cNvPr id="7" name="Image 6">
            <a:extLst>
              <a:ext uri="{FF2B5EF4-FFF2-40B4-BE49-F238E27FC236}">
                <a16:creationId xmlns:a16="http://schemas.microsoft.com/office/drawing/2014/main" id="{38E184BE-B00F-4392-82C2-23AD1CD3AB54}"/>
              </a:ext>
            </a:extLst>
          </p:cNvPr>
          <p:cNvPicPr>
            <a:picLocks noChangeAspect="1"/>
          </p:cNvPicPr>
          <p:nvPr/>
        </p:nvPicPr>
        <p:blipFill>
          <a:blip r:embed="rId3"/>
          <a:stretch>
            <a:fillRect/>
          </a:stretch>
        </p:blipFill>
        <p:spPr>
          <a:xfrm>
            <a:off x="532822" y="112748"/>
            <a:ext cx="792052" cy="6580776"/>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D9ED4583-6693-05BF-DA67-CF8AA07E5193}"/>
              </a:ext>
            </a:extLst>
          </p:cNvPr>
          <p:cNvPicPr>
            <a:picLocks noChangeAspect="1"/>
          </p:cNvPicPr>
          <p:nvPr/>
        </p:nvPicPr>
        <p:blipFill>
          <a:blip r:embed="rId4"/>
          <a:stretch>
            <a:fillRect/>
          </a:stretch>
        </p:blipFill>
        <p:spPr>
          <a:xfrm>
            <a:off x="10403486" y="1513278"/>
            <a:ext cx="927279" cy="4902740"/>
          </a:xfrm>
          <a:prstGeom prst="rect">
            <a:avLst/>
          </a:prstGeom>
          <a:ln>
            <a:noFill/>
          </a:ln>
          <a:effectLst>
            <a:outerShdw blurRad="292100" dist="139700" dir="2700000" algn="tl" rotWithShape="0">
              <a:srgbClr val="333333">
                <a:alpha val="65000"/>
              </a:srgbClr>
            </a:outerShdw>
          </a:effectLst>
        </p:spPr>
      </p:pic>
      <p:sp>
        <p:nvSpPr>
          <p:cNvPr id="4" name="Espace réservé du numéro de diapositive 3">
            <a:extLst>
              <a:ext uri="{FF2B5EF4-FFF2-40B4-BE49-F238E27FC236}">
                <a16:creationId xmlns:a16="http://schemas.microsoft.com/office/drawing/2014/main" id="{9387D0E6-AD52-F4C9-A888-E6F1FA225CE0}"/>
              </a:ext>
            </a:extLst>
          </p:cNvPr>
          <p:cNvSpPr>
            <a:spLocks noGrp="1"/>
          </p:cNvSpPr>
          <p:nvPr>
            <p:ph type="sldNum" sz="quarter" idx="12"/>
          </p:nvPr>
        </p:nvSpPr>
        <p:spPr/>
        <p:txBody>
          <a:bodyPr/>
          <a:lstStyle/>
          <a:p>
            <a:fld id="{BF52CA53-77A4-4741-81A6-BC04DAA2D75E}" type="slidenum">
              <a:rPr lang="fr-FR" smtClean="0"/>
              <a:t>8</a:t>
            </a:fld>
            <a:endParaRPr lang="fr-FR"/>
          </a:p>
        </p:txBody>
      </p:sp>
    </p:spTree>
    <p:extLst>
      <p:ext uri="{BB962C8B-B14F-4D97-AF65-F5344CB8AC3E}">
        <p14:creationId xmlns:p14="http://schemas.microsoft.com/office/powerpoint/2010/main" val="144724825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690F5-3F03-8353-D707-D9CBF59D665E}"/>
              </a:ext>
            </a:extLst>
          </p:cNvPr>
          <p:cNvSpPr>
            <a:spLocks noGrp="1"/>
          </p:cNvSpPr>
          <p:nvPr>
            <p:ph type="title"/>
          </p:nvPr>
        </p:nvSpPr>
        <p:spPr>
          <a:xfrm>
            <a:off x="707086" y="1732729"/>
            <a:ext cx="8825657" cy="1915647"/>
          </a:xfrm>
        </p:spPr>
        <p:txBody>
          <a:bodyPr/>
          <a:lstStyle/>
          <a:p>
            <a:r>
              <a:rPr lang="fr-FR" sz="7200" dirty="0"/>
              <a:t>Développement</a:t>
            </a:r>
          </a:p>
        </p:txBody>
      </p:sp>
      <p:sp>
        <p:nvSpPr>
          <p:cNvPr id="3" name="Espace réservé du texte 2">
            <a:extLst>
              <a:ext uri="{FF2B5EF4-FFF2-40B4-BE49-F238E27FC236}">
                <a16:creationId xmlns:a16="http://schemas.microsoft.com/office/drawing/2014/main" id="{B9F51D0D-B010-34B9-A109-5E9C7CAFA3D9}"/>
              </a:ext>
            </a:extLst>
          </p:cNvPr>
          <p:cNvSpPr>
            <a:spLocks noGrp="1"/>
          </p:cNvSpPr>
          <p:nvPr>
            <p:ph type="body" idx="1"/>
          </p:nvPr>
        </p:nvSpPr>
        <p:spPr>
          <a:xfrm>
            <a:off x="847045" y="3749809"/>
            <a:ext cx="8825658" cy="860400"/>
          </a:xfrm>
        </p:spPr>
        <p:txBody>
          <a:bodyPr/>
          <a:lstStyle/>
          <a:p>
            <a:r>
              <a:rPr lang="fr-FR" dirty="0"/>
              <a:t>Front-end</a:t>
            </a:r>
          </a:p>
        </p:txBody>
      </p:sp>
      <p:sp>
        <p:nvSpPr>
          <p:cNvPr id="4" name="Espace réservé du numéro de diapositive 3">
            <a:extLst>
              <a:ext uri="{FF2B5EF4-FFF2-40B4-BE49-F238E27FC236}">
                <a16:creationId xmlns:a16="http://schemas.microsoft.com/office/drawing/2014/main" id="{337D62A5-5074-8614-2F23-013D9EF8C77A}"/>
              </a:ext>
            </a:extLst>
          </p:cNvPr>
          <p:cNvSpPr>
            <a:spLocks noGrp="1"/>
          </p:cNvSpPr>
          <p:nvPr>
            <p:ph type="sldNum" sz="quarter" idx="12"/>
          </p:nvPr>
        </p:nvSpPr>
        <p:spPr/>
        <p:txBody>
          <a:bodyPr/>
          <a:lstStyle/>
          <a:p>
            <a:fld id="{BF52CA53-77A4-4741-81A6-BC04DAA2D75E}" type="slidenum">
              <a:rPr lang="fr-FR" smtClean="0"/>
              <a:t>9</a:t>
            </a:fld>
            <a:endParaRPr lang="fr-FR"/>
          </a:p>
        </p:txBody>
      </p:sp>
    </p:spTree>
    <p:extLst>
      <p:ext uri="{BB962C8B-B14F-4D97-AF65-F5344CB8AC3E}">
        <p14:creationId xmlns:p14="http://schemas.microsoft.com/office/powerpoint/2010/main" val="2933879793"/>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TM02836342[[fn=Ion]]</Template>
  <TotalTime>3924</TotalTime>
  <Words>4187</Words>
  <Application>Microsoft Office PowerPoint</Application>
  <PresentationFormat>Grand écran</PresentationFormat>
  <Paragraphs>435</Paragraphs>
  <Slides>31</Slides>
  <Notes>30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31</vt:i4>
      </vt:variant>
    </vt:vector>
  </HeadingPairs>
  <TitlesOfParts>
    <vt:vector size="39" baseType="lpstr">
      <vt:lpstr>RedHatText</vt:lpstr>
      <vt:lpstr>Aptos</vt:lpstr>
      <vt:lpstr>Arial</vt:lpstr>
      <vt:lpstr>Calibri</vt:lpstr>
      <vt:lpstr>Century Gothic</vt:lpstr>
      <vt:lpstr>Wingdings</vt:lpstr>
      <vt:lpstr>Wingdings 3</vt:lpstr>
      <vt:lpstr>Ion</vt:lpstr>
      <vt:lpstr>Présentation d’un site  e-commerce thème WordPress personnalisé</vt:lpstr>
      <vt:lpstr>Sommaire</vt:lpstr>
      <vt:lpstr>DESIGN DU SITE</vt:lpstr>
      <vt:lpstr>Cahier des charges</vt:lpstr>
      <vt:lpstr>Croquis (wireframe)</vt:lpstr>
      <vt:lpstr>Maquette (design system)</vt:lpstr>
      <vt:lpstr>Maquette (desktop)</vt:lpstr>
      <vt:lpstr>Maquette (mobile)</vt:lpstr>
      <vt:lpstr>Développement</vt:lpstr>
      <vt:lpstr>HTML (HyperText Markup Language)</vt:lpstr>
      <vt:lpstr>Statique VS dynamique</vt:lpstr>
      <vt:lpstr>CSS (Cascading Style Sheets)</vt:lpstr>
      <vt:lpstr>JS (JavaScript)</vt:lpstr>
      <vt:lpstr>Présentation PowerPoint</vt:lpstr>
      <vt:lpstr>Présentation PowerPoint</vt:lpstr>
      <vt:lpstr>Développement</vt:lpstr>
      <vt:lpstr>Functions</vt:lpstr>
      <vt:lpstr>Barre de recherche</vt:lpstr>
      <vt:lpstr>Présentation PowerPoint</vt:lpstr>
      <vt:lpstr>Présentation PowerPoint</vt:lpstr>
      <vt:lpstr>Déploiement</vt:lpstr>
      <vt:lpstr>CI/CD Continuous integration / Continuous delivery</vt:lpstr>
      <vt:lpstr>Présentation PowerPoint</vt:lpstr>
      <vt:lpstr>Migration WordPress</vt:lpstr>
      <vt:lpstr>CRUD Bougies</vt:lpstr>
      <vt:lpstr>CRUD inventaire bougies</vt:lpstr>
      <vt:lpstr>Connexion à la base de donnée</vt:lpstr>
      <vt:lpstr>Formulaire d’ajout</vt:lpstr>
      <vt:lpstr>Tableau d’inventaire</vt:lpstr>
      <vt:lpstr>Supprimer</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Damien Abadie</dc:creator>
  <cp:lastModifiedBy>Damien Abadie</cp:lastModifiedBy>
  <cp:revision>24</cp:revision>
  <cp:lastPrinted>2025-12-09T10:11:05Z</cp:lastPrinted>
  <dcterms:created xsi:type="dcterms:W3CDTF">2025-11-12T10:44:40Z</dcterms:created>
  <dcterms:modified xsi:type="dcterms:W3CDTF">2025-12-12T07:08:59Z</dcterms:modified>
</cp:coreProperties>
</file>