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0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59" r:id="rId4"/>
    <p:sldId id="260" r:id="rId5"/>
    <p:sldId id="270" r:id="rId6"/>
    <p:sldId id="261" r:id="rId7"/>
    <p:sldId id="273" r:id="rId8"/>
    <p:sldId id="272" r:id="rId9"/>
    <p:sldId id="274" r:id="rId10"/>
    <p:sldId id="275" r:id="rId11"/>
    <p:sldId id="276" r:id="rId12"/>
    <p:sldId id="263" r:id="rId13"/>
    <p:sldId id="277" r:id="rId14"/>
    <p:sldId id="279" r:id="rId15"/>
    <p:sldId id="278" r:id="rId16"/>
    <p:sldId id="265" r:id="rId17"/>
    <p:sldId id="281" r:id="rId18"/>
    <p:sldId id="266" r:id="rId19"/>
    <p:sldId id="286" r:id="rId20"/>
    <p:sldId id="268" r:id="rId21"/>
    <p:sldId id="280" r:id="rId22"/>
    <p:sldId id="283" r:id="rId23"/>
    <p:sldId id="284" r:id="rId24"/>
    <p:sldId id="285" r:id="rId25"/>
    <p:sldId id="269" r:id="rId26"/>
    <p:sldId id="287" r:id="rId27"/>
  </p:sldIdLst>
  <p:sldSz cx="12192000" cy="6858000"/>
  <p:notesSz cx="6742113" cy="98758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73318" autoAdjust="0"/>
  </p:normalViewPr>
  <p:slideViewPr>
    <p:cSldViewPr snapToGrid="0">
      <p:cViewPr varScale="1">
        <p:scale>
          <a:sx n="95" d="100"/>
          <a:sy n="95" d="100"/>
        </p:scale>
        <p:origin x="16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E47E841-5E3C-765D-9DB8-0D20008D98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5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F80670B-38A3-2B86-F7DA-B2823DE9EF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8971" y="0"/>
            <a:ext cx="2921582" cy="4955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F4ACD-97C1-4C80-A4AD-55657F24AF0A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2CA8BAB-56F7-BDE8-3208-D0C26E2ED3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80333"/>
            <a:ext cx="2921582" cy="4955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A01EDA3-4F76-C799-B482-97C27A7174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8971" y="9380333"/>
            <a:ext cx="2921582" cy="4955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37507-F957-4E04-838C-919678775B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5401965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5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55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C441FE-0735-453B-BAB0-BE522EEBF8E1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5075"/>
            <a:ext cx="5922963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4212" y="4752747"/>
            <a:ext cx="5393690" cy="38886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80333"/>
            <a:ext cx="2921582" cy="4955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8971" y="9380333"/>
            <a:ext cx="2921582" cy="4955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117B7-B4E6-4AF4-9016-9D027E8D5C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2668098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117B7-B4E6-4AF4-9016-9D027E8D5CDB}" type="slidenum">
              <a:rPr lang="fr-FR" smtClean="0"/>
              <a:t>1</a:t>
            </a:fld>
            <a:endParaRPr lang="fr-FR"/>
          </a:p>
        </p:txBody>
      </p:sp>
      <p:sp>
        <p:nvSpPr>
          <p:cNvPr id="5" name="Espace réservé de l'en-tête 4">
            <a:extLst>
              <a:ext uri="{FF2B5EF4-FFF2-40B4-BE49-F238E27FC236}">
                <a16:creationId xmlns:a16="http://schemas.microsoft.com/office/drawing/2014/main" id="{BFACA9B2-8CE0-A8DD-C218-6D685C7F07E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2236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632CE-2AD8-4E39-BE35-22D6B5F64E84}" type="datetime1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519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3D0F0-90D5-4AC9-90AE-92D4259CD266}" type="datetime1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542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35EC1-6329-4002-AB14-B055B591B8B9}" type="datetime1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4471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33B8A-BE39-4351-8C01-93A71FC4825D}" type="datetime1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81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4CFB-4657-45EB-93F2-25CF8C28353A}" type="datetime1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7078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5C72-C07C-46BA-8383-82C618B597BF}" type="datetime1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31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6D8BD-1415-4001-B4DF-78A852B42808}" type="datetime1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227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802F2-59FC-4FF7-9666-948052F06F4C}" type="datetime1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804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54D2-AC18-45AD-919B-89873B173DD5}" type="datetime1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619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62BC9-3C64-4821-8554-FCBE10FFFE3C}" type="datetime1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499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B4810-4AC4-4B3F-ADB9-1021384A9CC8}" type="datetime1">
              <a:rPr lang="en-US" smtClean="0"/>
              <a:t>12/11/2025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367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2E3BC-6ACB-4B5C-BA57-80E669601299}" type="datetime1">
              <a:rPr lang="en-US" smtClean="0"/>
              <a:t>12/11/2025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866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2E110-7C3F-4912-B5A8-66BD50B0707F}" type="datetime1">
              <a:rPr lang="en-US" smtClean="0"/>
              <a:t>12/11/2025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473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3D6EF-8DB6-43C9-A987-A02769A2AB1D}" type="datetime1">
              <a:rPr lang="en-US" smtClean="0"/>
              <a:t>12/11/2025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413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240B7-F378-4773-B2B1-AF75FBB6C1FB}" type="datetime1">
              <a:rPr lang="en-US" smtClean="0"/>
              <a:t>12/11/2025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670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63C12-49C9-43B6-8A81-0D1F893B52FC}" type="datetime1">
              <a:rPr lang="en-US" smtClean="0"/>
              <a:t>12/11/2025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58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DD2AF-25B3-4996-A817-7BD02D09B392}" type="datetime1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725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4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tm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D2121E-633F-8417-949C-DB81062A32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981" y="2169721"/>
            <a:ext cx="8607048" cy="158821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Site Vitrine </a:t>
            </a:r>
            <a:br>
              <a:rPr lang="fr-FR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r-FR" b="1" dirty="0" err="1">
                <a:solidFill>
                  <a:schemeClr val="accent2">
                    <a:lumMod val="75000"/>
                  </a:schemeClr>
                </a:solidFill>
              </a:rPr>
              <a:t>Meca’rs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 – Garage Automobile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20AF5E2-89DC-3876-BE2D-A9FA79E8B0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7093" y="4263390"/>
            <a:ext cx="7766936" cy="1675597"/>
          </a:xfrm>
        </p:spPr>
        <p:txBody>
          <a:bodyPr>
            <a:normAutofit/>
          </a:bodyPr>
          <a:lstStyle/>
          <a:p>
            <a:r>
              <a:rPr lang="fr-FR" dirty="0"/>
              <a:t>Titre Professionnel Développement Web et Web Mobile 2025</a:t>
            </a:r>
          </a:p>
          <a:p>
            <a:r>
              <a:rPr lang="fr-FR" dirty="0"/>
              <a:t>Stage : 25/08/2025 – 17/10/2025</a:t>
            </a:r>
          </a:p>
          <a:p>
            <a:r>
              <a:rPr lang="fr-FR" dirty="0"/>
              <a:t>Delaval </a:t>
            </a:r>
            <a:r>
              <a:rPr lang="fr-FR" dirty="0" err="1"/>
              <a:t>Maÿlis</a:t>
            </a:r>
            <a:endParaRPr lang="fr-FR" dirty="0"/>
          </a:p>
          <a:p>
            <a:r>
              <a:rPr lang="fr-FR" dirty="0"/>
              <a:t>GRETA CFA Sud-Champagne Troyes</a:t>
            </a:r>
          </a:p>
        </p:txBody>
      </p:sp>
      <p:pic>
        <p:nvPicPr>
          <p:cNvPr id="4" name="Image 3" descr="Une image contenant Graphique, affiche, graphisme, logo&#10;&#10;Le contenu généré par l’IA peut être incorrect.">
            <a:extLst>
              <a:ext uri="{FF2B5EF4-FFF2-40B4-BE49-F238E27FC236}">
                <a16:creationId xmlns:a16="http://schemas.microsoft.com/office/drawing/2014/main" id="{EE487676-31F7-5C9A-BAE3-B3F7621C6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802" y="875500"/>
            <a:ext cx="3587519" cy="13208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FC251D4-49A8-56C1-E225-BE98BC5F6317}"/>
              </a:ext>
            </a:extLst>
          </p:cNvPr>
          <p:cNvSpPr txBox="1"/>
          <p:nvPr/>
        </p:nvSpPr>
        <p:spPr>
          <a:xfrm>
            <a:off x="296778" y="6256603"/>
            <a:ext cx="232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07791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C05027-27F2-DFA5-2192-A00B2A6FF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988" y="3701716"/>
            <a:ext cx="3562862" cy="14598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On retrouve la </a:t>
            </a:r>
            <a:r>
              <a:rPr lang="fr-FR" dirty="0" err="1"/>
              <a:t>map</a:t>
            </a:r>
            <a:r>
              <a:rPr lang="fr-FR" dirty="0"/>
              <a:t> </a:t>
            </a:r>
            <a:r>
              <a:rPr lang="fr-FR" dirty="0" err="1"/>
              <a:t>intéractive</a:t>
            </a:r>
            <a:r>
              <a:rPr lang="fr-FR" dirty="0"/>
              <a:t> :</a:t>
            </a:r>
          </a:p>
          <a:p>
            <a:pPr lvl="2"/>
            <a:r>
              <a:rPr lang="fr-FR" dirty="0"/>
              <a:t>Page d’accueil,</a:t>
            </a:r>
          </a:p>
          <a:p>
            <a:pPr lvl="2"/>
            <a:r>
              <a:rPr lang="fr-FR" dirty="0"/>
              <a:t>Page contact.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4AF726AE-B2EA-AAEC-3D85-E157EB33DF72}"/>
              </a:ext>
            </a:extLst>
          </p:cNvPr>
          <p:cNvSpPr txBox="1">
            <a:spLocks/>
          </p:cNvSpPr>
          <p:nvPr/>
        </p:nvSpPr>
        <p:spPr>
          <a:xfrm>
            <a:off x="2054221" y="843880"/>
            <a:ext cx="1428508" cy="4404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1800" b="1">
                <a:solidFill>
                  <a:schemeClr val="accent2">
                    <a:lumMod val="75000"/>
                  </a:schemeClr>
                </a:solidFill>
              </a:rPr>
              <a:t>Leaflet.js </a:t>
            </a:r>
            <a:endParaRPr lang="fr-FR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2451D75C-AD30-8230-03B3-FF437799B09B}"/>
              </a:ext>
            </a:extLst>
          </p:cNvPr>
          <p:cNvSpPr txBox="1">
            <a:spLocks/>
          </p:cNvSpPr>
          <p:nvPr/>
        </p:nvSpPr>
        <p:spPr>
          <a:xfrm>
            <a:off x="1480091" y="5807204"/>
            <a:ext cx="2515986" cy="377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fr-FR" sz="1500" dirty="0"/>
              <a:t>Page 39 – Rapport de Stage</a:t>
            </a:r>
          </a:p>
        </p:txBody>
      </p:sp>
      <p:pic>
        <p:nvPicPr>
          <p:cNvPr id="6" name="Image 5" descr="Une image contenant texte, capture d’écran, Système d’exploitation, logiciel&#10;&#10;Le contenu généré par l’IA peut être incorrect.">
            <a:extLst>
              <a:ext uri="{FF2B5EF4-FFF2-40B4-BE49-F238E27FC236}">
                <a16:creationId xmlns:a16="http://schemas.microsoft.com/office/drawing/2014/main" id="{B630285E-3099-7A67-C800-B183868B2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623" y="358140"/>
            <a:ext cx="6305888" cy="5826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0DF88963-ADA7-0139-B470-4A3BC00AA94B}"/>
              </a:ext>
            </a:extLst>
          </p:cNvPr>
          <p:cNvSpPr txBox="1">
            <a:spLocks/>
          </p:cNvSpPr>
          <p:nvPr/>
        </p:nvSpPr>
        <p:spPr>
          <a:xfrm>
            <a:off x="581137" y="1455611"/>
            <a:ext cx="3487524" cy="1891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fr-FR" dirty="0"/>
              <a:t>Bibliothèque open source : </a:t>
            </a:r>
          </a:p>
          <a:p>
            <a:pPr lvl="1"/>
            <a:r>
              <a:rPr lang="fr-FR" dirty="0"/>
              <a:t>légère,</a:t>
            </a:r>
          </a:p>
          <a:p>
            <a:pPr lvl="1"/>
            <a:r>
              <a:rPr lang="fr-FR" dirty="0"/>
              <a:t>performante,</a:t>
            </a:r>
          </a:p>
          <a:p>
            <a:pPr lvl="1"/>
            <a:r>
              <a:rPr lang="fr-FR" dirty="0"/>
              <a:t>responsive intuitif,</a:t>
            </a:r>
          </a:p>
          <a:p>
            <a:pPr lvl="1"/>
            <a:r>
              <a:rPr lang="fr-FR" dirty="0"/>
              <a:t>accessibilité. </a:t>
            </a:r>
          </a:p>
          <a:p>
            <a:pPr marL="0" indent="0">
              <a:buFont typeface="Wingdings 3" charset="2"/>
              <a:buNone/>
            </a:pP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A610D17-72EF-AFF3-4403-552AB403B925}"/>
              </a:ext>
            </a:extLst>
          </p:cNvPr>
          <p:cNvSpPr txBox="1"/>
          <p:nvPr/>
        </p:nvSpPr>
        <p:spPr>
          <a:xfrm>
            <a:off x="444722" y="6248400"/>
            <a:ext cx="453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769817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AF726AE-B2EA-AAEC-3D85-E157EB33DF72}"/>
              </a:ext>
            </a:extLst>
          </p:cNvPr>
          <p:cNvSpPr txBox="1">
            <a:spLocks/>
          </p:cNvSpPr>
          <p:nvPr/>
        </p:nvSpPr>
        <p:spPr>
          <a:xfrm>
            <a:off x="6837956" y="432339"/>
            <a:ext cx="1832349" cy="4404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1800" b="1" dirty="0">
                <a:solidFill>
                  <a:schemeClr val="accent2">
                    <a:lumMod val="75000"/>
                  </a:schemeClr>
                </a:solidFill>
              </a:rPr>
              <a:t>API asynchrone </a:t>
            </a:r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267F908F-76E2-0CE4-5E20-4CE4FFDCF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0636" y="983245"/>
            <a:ext cx="4367908" cy="2658271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Simulateur : système de chargement dynamique des modèles de voitures :</a:t>
            </a:r>
          </a:p>
          <a:p>
            <a:pPr lvl="1"/>
            <a:r>
              <a:rPr lang="fr-FR" dirty="0"/>
              <a:t>Communication API asynchrone, </a:t>
            </a:r>
          </a:p>
          <a:p>
            <a:pPr lvl="1"/>
            <a:r>
              <a:rPr lang="fr-FR" dirty="0"/>
              <a:t>Gestion moderne des promesses, </a:t>
            </a:r>
          </a:p>
          <a:p>
            <a:pPr lvl="1"/>
            <a:r>
              <a:rPr lang="fr-FR" dirty="0"/>
              <a:t>Gestion robuste des erreurs,</a:t>
            </a:r>
          </a:p>
          <a:p>
            <a:pPr lvl="1"/>
            <a:r>
              <a:rPr lang="fr-FR" dirty="0"/>
              <a:t>Feedback utilisateur immédiat, </a:t>
            </a:r>
          </a:p>
          <a:p>
            <a:pPr lvl="1"/>
            <a:r>
              <a:rPr lang="fr-FR" dirty="0"/>
              <a:t>Données structurées. </a:t>
            </a:r>
          </a:p>
          <a:p>
            <a:pPr lvl="2"/>
            <a:endParaRPr lang="fr-FR" dirty="0"/>
          </a:p>
        </p:txBody>
      </p:sp>
      <p:pic>
        <p:nvPicPr>
          <p:cNvPr id="14" name="Image 13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E8BC5DDA-9452-7B3F-5C04-C0EE60F79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78" y="731785"/>
            <a:ext cx="5217539" cy="466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 15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FA5B0129-3F63-0F87-B278-5B47E31A67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3606"/>
          <a:stretch/>
        </p:blipFill>
        <p:spPr>
          <a:xfrm>
            <a:off x="5789215" y="3751932"/>
            <a:ext cx="4722719" cy="2384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052F648-98BF-E876-95A2-F4FEB9D43580}"/>
              </a:ext>
            </a:extLst>
          </p:cNvPr>
          <p:cNvSpPr txBox="1"/>
          <p:nvPr/>
        </p:nvSpPr>
        <p:spPr>
          <a:xfrm>
            <a:off x="444722" y="6248400"/>
            <a:ext cx="453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052589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5F48ADE-69D4-EC71-EC53-80F81ED6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Développement </a:t>
            </a:r>
            <a:r>
              <a:rPr lang="fr-FR" b="1" dirty="0" err="1"/>
              <a:t>Back-End</a:t>
            </a:r>
            <a:endParaRPr lang="fr-FR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BC48FF-FFD1-4F44-5AB5-B71FD0C7EF7A}"/>
              </a:ext>
            </a:extLst>
          </p:cNvPr>
          <p:cNvSpPr txBox="1">
            <a:spLocks/>
          </p:cNvSpPr>
          <p:nvPr/>
        </p:nvSpPr>
        <p:spPr>
          <a:xfrm>
            <a:off x="677334" y="1612232"/>
            <a:ext cx="8596668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Création du site en local avec </a:t>
            </a:r>
            <a:r>
              <a:rPr lang="fr-FR" dirty="0" err="1"/>
              <a:t>LocalWP</a:t>
            </a:r>
            <a:r>
              <a:rPr lang="fr-FR" dirty="0"/>
              <a:t>,</a:t>
            </a:r>
          </a:p>
          <a:p>
            <a:endParaRPr lang="fr-FR" dirty="0"/>
          </a:p>
          <a:p>
            <a:r>
              <a:rPr lang="fr-FR" dirty="0"/>
              <a:t>Intégration des fichiers en thème Wordpress personnalisé avec PHP 8,2 (</a:t>
            </a:r>
            <a:r>
              <a:rPr lang="fr-FR" dirty="0" err="1"/>
              <a:t>LocalWP</a:t>
            </a:r>
            <a:r>
              <a:rPr lang="fr-FR" dirty="0"/>
              <a:t>),</a:t>
            </a:r>
          </a:p>
          <a:p>
            <a:endParaRPr lang="fr-FR" dirty="0"/>
          </a:p>
          <a:p>
            <a:r>
              <a:rPr lang="fr-FR" dirty="0"/>
              <a:t>Création de Custom Post Types avec utilisation de Advanced Custom Fields.</a:t>
            </a:r>
          </a:p>
        </p:txBody>
      </p:sp>
      <p:pic>
        <p:nvPicPr>
          <p:cNvPr id="6" name="Image 5" descr="Une image contenant symbole, Panneau de signalisation, logo&#10;&#10;Le contenu généré par l’IA peut être incorrect.">
            <a:extLst>
              <a:ext uri="{FF2B5EF4-FFF2-40B4-BE49-F238E27FC236}">
                <a16:creationId xmlns:a16="http://schemas.microsoft.com/office/drawing/2014/main" id="{1EEBB53E-4BC6-1900-D4F0-CF8E9BAFD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378" y="4275166"/>
            <a:ext cx="1099723" cy="1144793"/>
          </a:xfrm>
          <a:prstGeom prst="rect">
            <a:avLst/>
          </a:prstGeom>
        </p:spPr>
      </p:pic>
      <p:pic>
        <p:nvPicPr>
          <p:cNvPr id="10" name="Image 9" descr="Une image contenant symbole, logo, Graphique, Police&#10;&#10;Le contenu généré par l’IA peut être incorrect.">
            <a:extLst>
              <a:ext uri="{FF2B5EF4-FFF2-40B4-BE49-F238E27FC236}">
                <a16:creationId xmlns:a16="http://schemas.microsoft.com/office/drawing/2014/main" id="{A5266222-7EA6-CEB2-E437-1820ED05C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435" y="4275166"/>
            <a:ext cx="1217839" cy="1217839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68ED619F-7D3A-5F47-83C8-9A89161C1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7873" y="4250782"/>
            <a:ext cx="1228725" cy="122872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A3B6B91-74E2-67F3-218C-7788BCC2C65F}"/>
              </a:ext>
            </a:extLst>
          </p:cNvPr>
          <p:cNvSpPr txBox="1"/>
          <p:nvPr/>
        </p:nvSpPr>
        <p:spPr>
          <a:xfrm>
            <a:off x="444722" y="6248400"/>
            <a:ext cx="453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791803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C0A1CE-8840-C443-28F7-8CF21C613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69110"/>
            <a:ext cx="8596668" cy="737936"/>
          </a:xfrm>
        </p:spPr>
        <p:txBody>
          <a:bodyPr/>
          <a:lstStyle/>
          <a:p>
            <a:r>
              <a:rPr lang="fr-FR" b="1" dirty="0"/>
              <a:t>Thème Personnalisé Wordpress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0E1E5E-2661-AADD-61CF-8E373B6F4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908" y="1033378"/>
            <a:ext cx="2715571" cy="498643"/>
          </a:xfrm>
        </p:spPr>
        <p:txBody>
          <a:bodyPr/>
          <a:lstStyle/>
          <a:p>
            <a:r>
              <a:rPr lang="fr-FR" dirty="0"/>
              <a:t>Nouvelle hiérarchie 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8674BBF8-BFA7-2DF1-41D3-233B10590DFF}"/>
              </a:ext>
            </a:extLst>
          </p:cNvPr>
          <p:cNvSpPr txBox="1">
            <a:spLocks/>
          </p:cNvSpPr>
          <p:nvPr/>
        </p:nvSpPr>
        <p:spPr>
          <a:xfrm>
            <a:off x="4251546" y="1532021"/>
            <a:ext cx="5389760" cy="442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Changement de tous les fichiers html à des fichiers </a:t>
            </a:r>
            <a:r>
              <a:rPr lang="fr-FR" dirty="0" err="1"/>
              <a:t>php</a:t>
            </a:r>
            <a:r>
              <a:rPr lang="fr-FR" dirty="0"/>
              <a:t>,</a:t>
            </a:r>
          </a:p>
          <a:p>
            <a:r>
              <a:rPr lang="fr-FR" dirty="0"/>
              <a:t>Fichiers selon la hiérarchie Wordpress :</a:t>
            </a:r>
          </a:p>
          <a:p>
            <a:pPr lvl="2"/>
            <a:r>
              <a:rPr lang="fr-FR" dirty="0"/>
              <a:t>Accueil -&gt; front-</a:t>
            </a:r>
            <a:r>
              <a:rPr lang="fr-FR" dirty="0" err="1"/>
              <a:t>page.php</a:t>
            </a:r>
            <a:r>
              <a:rPr lang="fr-FR" dirty="0"/>
              <a:t>,</a:t>
            </a:r>
          </a:p>
          <a:p>
            <a:pPr lvl="2"/>
            <a:r>
              <a:rPr lang="fr-FR" dirty="0"/>
              <a:t>Acheter -&gt; archive-</a:t>
            </a:r>
            <a:r>
              <a:rPr lang="fr-FR" dirty="0" err="1"/>
              <a:t>voitures.php</a:t>
            </a:r>
            <a:r>
              <a:rPr lang="fr-FR" dirty="0"/>
              <a:t>,</a:t>
            </a:r>
          </a:p>
          <a:p>
            <a:pPr lvl="2"/>
            <a:r>
              <a:rPr lang="fr-FR" dirty="0"/>
              <a:t>Vendre -&gt; page-</a:t>
            </a:r>
            <a:r>
              <a:rPr lang="fr-FR" dirty="0" err="1"/>
              <a:t>vendre.php</a:t>
            </a:r>
            <a:r>
              <a:rPr lang="fr-FR" dirty="0"/>
              <a:t>,</a:t>
            </a:r>
          </a:p>
          <a:p>
            <a:pPr lvl="2"/>
            <a:r>
              <a:rPr lang="fr-FR" dirty="0"/>
              <a:t>Page Produit –&gt; single-</a:t>
            </a:r>
            <a:r>
              <a:rPr lang="fr-FR" dirty="0" err="1"/>
              <a:t>voitures.php</a:t>
            </a:r>
            <a:r>
              <a:rPr lang="fr-FR" dirty="0"/>
              <a:t>,</a:t>
            </a:r>
          </a:p>
          <a:p>
            <a:pPr lvl="2"/>
            <a:r>
              <a:rPr lang="fr-FR" dirty="0"/>
              <a:t>À Propos -&gt; page-</a:t>
            </a:r>
            <a:r>
              <a:rPr lang="fr-FR" dirty="0" err="1"/>
              <a:t>about.php</a:t>
            </a:r>
            <a:r>
              <a:rPr lang="fr-FR" dirty="0"/>
              <a:t>,</a:t>
            </a:r>
          </a:p>
          <a:p>
            <a:pPr lvl="2"/>
            <a:r>
              <a:rPr lang="fr-FR" dirty="0"/>
              <a:t>Contact -&gt; page-</a:t>
            </a:r>
            <a:r>
              <a:rPr lang="fr-FR" dirty="0" err="1"/>
              <a:t>contact.php</a:t>
            </a:r>
            <a:r>
              <a:rPr lang="fr-FR" dirty="0"/>
              <a:t>,</a:t>
            </a:r>
          </a:p>
          <a:p>
            <a:pPr lvl="2"/>
            <a:r>
              <a:rPr lang="fr-FR" dirty="0"/>
              <a:t>RAJOUT : page-avis-</a:t>
            </a:r>
            <a:r>
              <a:rPr lang="fr-FR" dirty="0" err="1"/>
              <a:t>clients.php</a:t>
            </a:r>
            <a:r>
              <a:rPr lang="fr-FR" dirty="0"/>
              <a:t> (afficher les avis et pour que les clients puissent en mettre).</a:t>
            </a:r>
          </a:p>
          <a:p>
            <a:r>
              <a:rPr lang="fr-FR" dirty="0"/>
              <a:t>Ajout de </a:t>
            </a:r>
            <a:r>
              <a:rPr lang="fr-FR" dirty="0" err="1"/>
              <a:t>functions.php</a:t>
            </a:r>
            <a:r>
              <a:rPr lang="fr-FR" dirty="0"/>
              <a:t> : configuration du thème Wordpress.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27CA4F9B-85EB-2FCB-77D3-8AA58C1470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971"/>
          <a:stretch/>
        </p:blipFill>
        <p:spPr>
          <a:xfrm>
            <a:off x="1192908" y="1532021"/>
            <a:ext cx="2715571" cy="4947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009D1A1-5FE7-71CF-23A1-A9414EC63B20}"/>
              </a:ext>
            </a:extLst>
          </p:cNvPr>
          <p:cNvSpPr txBox="1"/>
          <p:nvPr/>
        </p:nvSpPr>
        <p:spPr>
          <a:xfrm>
            <a:off x="444722" y="6248400"/>
            <a:ext cx="453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026820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7EA003-EB74-2362-7587-E511AA78E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821" y="731202"/>
            <a:ext cx="3377085" cy="713014"/>
          </a:xfrm>
        </p:spPr>
        <p:txBody>
          <a:bodyPr/>
          <a:lstStyle/>
          <a:p>
            <a:r>
              <a:rPr lang="fr-FR" b="1" dirty="0" err="1"/>
              <a:t>Functions.php</a:t>
            </a:r>
            <a:endParaRPr lang="fr-FR" b="1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C7C8AED-C6CA-78A3-0FF4-39FA80BA674C}"/>
              </a:ext>
            </a:extLst>
          </p:cNvPr>
          <p:cNvSpPr txBox="1">
            <a:spLocks/>
          </p:cNvSpPr>
          <p:nvPr/>
        </p:nvSpPr>
        <p:spPr>
          <a:xfrm>
            <a:off x="244648" y="2032799"/>
            <a:ext cx="5177432" cy="2792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Chargement et gestion des styles et scripts,</a:t>
            </a:r>
          </a:p>
          <a:p>
            <a:r>
              <a:rPr lang="fr-FR" sz="1400" dirty="0"/>
              <a:t>Chargement du script pour le simulateur, </a:t>
            </a:r>
          </a:p>
          <a:p>
            <a:r>
              <a:rPr lang="fr-FR" sz="1400" dirty="0"/>
              <a:t>Chargement </a:t>
            </a:r>
            <a:r>
              <a:rPr lang="fr-FR" sz="1400" dirty="0" err="1"/>
              <a:t>map</a:t>
            </a:r>
            <a:r>
              <a:rPr lang="fr-FR" sz="1400" dirty="0"/>
              <a:t> Leaflet, Swiper pour les carrousels,</a:t>
            </a:r>
          </a:p>
          <a:p>
            <a:r>
              <a:rPr lang="fr-FR" sz="1400" dirty="0"/>
              <a:t>Configuration des menus,</a:t>
            </a:r>
          </a:p>
          <a:p>
            <a:r>
              <a:rPr lang="fr-FR" sz="1400" dirty="0"/>
              <a:t>Gestion des avis clients, </a:t>
            </a:r>
          </a:p>
          <a:p>
            <a:r>
              <a:rPr lang="fr-FR" sz="1400" dirty="0"/>
              <a:t>Notification ajoutée dans l’admin pour les avis en attente avec une pastille, </a:t>
            </a:r>
          </a:p>
          <a:p>
            <a:r>
              <a:rPr lang="fr-FR" sz="1400" dirty="0"/>
              <a:t>Appel API avec calcul de l’estimation.</a:t>
            </a:r>
          </a:p>
          <a:p>
            <a:pPr marL="0" indent="0">
              <a:buNone/>
            </a:pPr>
            <a:endParaRPr lang="fr-FR" sz="1400" dirty="0"/>
          </a:p>
        </p:txBody>
      </p:sp>
      <p:pic>
        <p:nvPicPr>
          <p:cNvPr id="14" name="Image 13" descr="Une image contenant texte, capture d’écran, document, Police&#10;&#10;Le contenu généré par l’IA peut être incorrect.">
            <a:extLst>
              <a:ext uri="{FF2B5EF4-FFF2-40B4-BE49-F238E27FC236}">
                <a16:creationId xmlns:a16="http://schemas.microsoft.com/office/drawing/2014/main" id="{8F0B6F3E-C129-1E40-9A1C-66A794689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867" y="161275"/>
            <a:ext cx="4684457" cy="6456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8DC4AB3-361D-1173-33D2-CAF4428A8B80}"/>
              </a:ext>
            </a:extLst>
          </p:cNvPr>
          <p:cNvSpPr txBox="1"/>
          <p:nvPr/>
        </p:nvSpPr>
        <p:spPr>
          <a:xfrm>
            <a:off x="444722" y="6248400"/>
            <a:ext cx="453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739462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DC88D5-4BD3-9C3F-F86E-E70FB925F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4"/>
            <a:ext cx="8596668" cy="757282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Donner la possibilité au client de changer les </a:t>
            </a:r>
            <a:r>
              <a:rPr lang="fr-FR" b="1" dirty="0"/>
              <a:t>textes</a:t>
            </a:r>
            <a:r>
              <a:rPr lang="fr-FR" dirty="0"/>
              <a:t> et </a:t>
            </a:r>
            <a:r>
              <a:rPr lang="fr-FR" b="1" dirty="0"/>
              <a:t>images</a:t>
            </a:r>
            <a:r>
              <a:rPr lang="fr-FR" dirty="0"/>
              <a:t>.</a:t>
            </a:r>
          </a:p>
          <a:p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B464FEB-6260-817F-C123-D7453C83100D}"/>
              </a:ext>
            </a:extLst>
          </p:cNvPr>
          <p:cNvSpPr txBox="1">
            <a:spLocks/>
          </p:cNvSpPr>
          <p:nvPr/>
        </p:nvSpPr>
        <p:spPr>
          <a:xfrm>
            <a:off x="677334" y="905581"/>
            <a:ext cx="6669498" cy="4404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1800" b="1" dirty="0">
                <a:solidFill>
                  <a:schemeClr val="accent2">
                    <a:lumMod val="75000"/>
                  </a:schemeClr>
                </a:solidFill>
              </a:rPr>
              <a:t>Rendre le contenu dynamique avec Advanced Custom Fields</a:t>
            </a:r>
          </a:p>
        </p:txBody>
      </p:sp>
      <p:pic>
        <p:nvPicPr>
          <p:cNvPr id="6" name="Image 5" descr="Une image contenant texte, capture d’écran, logiciel, Page web&#10;&#10;Le contenu généré par l’IA peut être incorrect.">
            <a:extLst>
              <a:ext uri="{FF2B5EF4-FFF2-40B4-BE49-F238E27FC236}">
                <a16:creationId xmlns:a16="http://schemas.microsoft.com/office/drawing/2014/main" id="{E72F8B32-6DF5-FFDB-F6DE-CCA62CD7F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32" y="2024997"/>
            <a:ext cx="4375576" cy="3344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 descr="Une image contenant texte, logiciel, nombre, Icône d’ordinateur&#10;&#10;Le contenu généré par l’IA peut être incorrect.">
            <a:extLst>
              <a:ext uri="{FF2B5EF4-FFF2-40B4-BE49-F238E27FC236}">
                <a16:creationId xmlns:a16="http://schemas.microsoft.com/office/drawing/2014/main" id="{5F224245-6C95-F508-214B-FB7331F6E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278" y="2554819"/>
            <a:ext cx="4972431" cy="2284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DEAFE6A6-B1E6-9134-F0CE-2A89C63B5924}"/>
              </a:ext>
            </a:extLst>
          </p:cNvPr>
          <p:cNvSpPr txBox="1">
            <a:spLocks/>
          </p:cNvSpPr>
          <p:nvPr/>
        </p:nvSpPr>
        <p:spPr>
          <a:xfrm>
            <a:off x="2441966" y="6240704"/>
            <a:ext cx="3733593" cy="377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fr-FR" sz="1500" dirty="0"/>
              <a:t>Annexe n°2 Page 62 – Rapport de Stage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94A909-A913-29B2-4314-E0D30687D7FA}"/>
              </a:ext>
            </a:extLst>
          </p:cNvPr>
          <p:cNvSpPr txBox="1"/>
          <p:nvPr/>
        </p:nvSpPr>
        <p:spPr>
          <a:xfrm>
            <a:off x="444722" y="6248400"/>
            <a:ext cx="453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08403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7EA003-EB74-2362-7587-E511AA78E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13014"/>
          </a:xfrm>
        </p:spPr>
        <p:txBody>
          <a:bodyPr/>
          <a:lstStyle/>
          <a:p>
            <a:r>
              <a:rPr lang="fr-FR" b="1" dirty="0"/>
              <a:t>Custom Post Types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F2FCC5-32AF-C6A4-965C-744926031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3"/>
            <a:ext cx="4847289" cy="1254587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CPT Voitures -&gt; créé pour gérer le catalogue automobile.</a:t>
            </a:r>
          </a:p>
          <a:p>
            <a:pPr marL="0" indent="0">
              <a:buNone/>
            </a:pPr>
            <a:r>
              <a:rPr lang="fr-FR" dirty="0"/>
              <a:t>Mis en place avec Advanced Custom Fields.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 descr="Une image contenant texte, capture d’écran, document, nombre&#10;&#10;Le contenu généré par l’IA peut être incorrect.">
            <a:extLst>
              <a:ext uri="{FF2B5EF4-FFF2-40B4-BE49-F238E27FC236}">
                <a16:creationId xmlns:a16="http://schemas.microsoft.com/office/drawing/2014/main" id="{6D5F6B45-20AD-7AAE-2454-69F0CF124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97305"/>
            <a:ext cx="3749379" cy="5863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 descr="Une image contenant texte, capture d’écran, nombre, Parallèle&#10;&#10;Le contenu généré par l’IA peut être incorrect.">
            <a:extLst>
              <a:ext uri="{FF2B5EF4-FFF2-40B4-BE49-F238E27FC236}">
                <a16:creationId xmlns:a16="http://schemas.microsoft.com/office/drawing/2014/main" id="{99F54183-3DA7-799E-B3F2-4B0D206263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4135" b="26908"/>
          <a:stretch/>
        </p:blipFill>
        <p:spPr>
          <a:xfrm>
            <a:off x="406174" y="2664365"/>
            <a:ext cx="5568734" cy="2705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17BBD25F-7905-E0B0-935A-21136BEFEC82}"/>
              </a:ext>
            </a:extLst>
          </p:cNvPr>
          <p:cNvSpPr txBox="1">
            <a:spLocks/>
          </p:cNvSpPr>
          <p:nvPr/>
        </p:nvSpPr>
        <p:spPr>
          <a:xfrm>
            <a:off x="2008829" y="6240704"/>
            <a:ext cx="3733593" cy="377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fr-FR" sz="1500" dirty="0"/>
              <a:t>Annexe n°3 Page 63 – Rapport de Stage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77B2AF2-5E46-BF03-12A6-239B6D448CC5}"/>
              </a:ext>
            </a:extLst>
          </p:cNvPr>
          <p:cNvSpPr txBox="1"/>
          <p:nvPr/>
        </p:nvSpPr>
        <p:spPr>
          <a:xfrm>
            <a:off x="444722" y="6248400"/>
            <a:ext cx="453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55978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7EA003-EB74-2362-7587-E511AA78E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1223" y="566359"/>
            <a:ext cx="4155805" cy="713014"/>
          </a:xfrm>
        </p:spPr>
        <p:txBody>
          <a:bodyPr/>
          <a:lstStyle/>
          <a:p>
            <a:r>
              <a:rPr lang="fr-FR" b="1" dirty="0"/>
              <a:t>Custom Post Types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F2FCC5-32AF-C6A4-965C-744926031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1223" y="1676240"/>
            <a:ext cx="4649674" cy="91063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CPT Avis-Clients -&gt; créé pour gérer les avis.</a:t>
            </a:r>
          </a:p>
          <a:p>
            <a:pPr marL="0" indent="0">
              <a:buNone/>
            </a:pPr>
            <a:r>
              <a:rPr lang="fr-FR" dirty="0"/>
              <a:t>Mis en place avec Advanced Custom Fields.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7" name="Image 6" descr="Une image contenant texte, capture d’écran, document, nombre&#10;&#10;Le contenu généré par l’IA peut être incorrect.">
            <a:extLst>
              <a:ext uri="{FF2B5EF4-FFF2-40B4-BE49-F238E27FC236}">
                <a16:creationId xmlns:a16="http://schemas.microsoft.com/office/drawing/2014/main" id="{2C083668-222E-8753-239E-F3E729634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64" y="455763"/>
            <a:ext cx="3892889" cy="5351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 descr="Une image contenant texte, ligne, Police, nombre&#10;&#10;Le contenu généré par l’IA peut être incorrect.">
            <a:extLst>
              <a:ext uri="{FF2B5EF4-FFF2-40B4-BE49-F238E27FC236}">
                <a16:creationId xmlns:a16="http://schemas.microsoft.com/office/drawing/2014/main" id="{0FD689D6-E994-05D5-C97B-946FB068EF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178"/>
          <a:stretch/>
        </p:blipFill>
        <p:spPr>
          <a:xfrm>
            <a:off x="4725768" y="2765613"/>
            <a:ext cx="6708485" cy="2317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3023C351-B4BE-0B2F-0A02-E34859341898}"/>
              </a:ext>
            </a:extLst>
          </p:cNvPr>
          <p:cNvSpPr txBox="1">
            <a:spLocks/>
          </p:cNvSpPr>
          <p:nvPr/>
        </p:nvSpPr>
        <p:spPr>
          <a:xfrm>
            <a:off x="4639734" y="6153546"/>
            <a:ext cx="3733593" cy="377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fr-FR" sz="1500" dirty="0"/>
              <a:t>Annexe n°4 Page 64 – Rapport de Stage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7BAB45E-D2EF-D848-4456-AD8F3EB1E6F6}"/>
              </a:ext>
            </a:extLst>
          </p:cNvPr>
          <p:cNvSpPr txBox="1"/>
          <p:nvPr/>
        </p:nvSpPr>
        <p:spPr>
          <a:xfrm>
            <a:off x="444722" y="6248400"/>
            <a:ext cx="453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925019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2CDBC4-B3DD-8914-E755-3F37F893C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240" y="245853"/>
            <a:ext cx="5192528" cy="1272398"/>
          </a:xfrm>
        </p:spPr>
        <p:txBody>
          <a:bodyPr>
            <a:normAutofit/>
          </a:bodyPr>
          <a:lstStyle/>
          <a:p>
            <a:r>
              <a:rPr lang="fr-FR" b="1" dirty="0"/>
              <a:t>Sécurités mises en place pour Avis-Clients </a:t>
            </a:r>
          </a:p>
        </p:txBody>
      </p:sp>
      <p:pic>
        <p:nvPicPr>
          <p:cNvPr id="5" name="Espace réservé du contenu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3561591C-E306-9D03-5815-E78CE21587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3025" y="547777"/>
            <a:ext cx="4023003" cy="5881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A66FEBB8-029A-FCC3-A86E-931FB5AB85C8}"/>
              </a:ext>
            </a:extLst>
          </p:cNvPr>
          <p:cNvSpPr txBox="1">
            <a:spLocks/>
          </p:cNvSpPr>
          <p:nvPr/>
        </p:nvSpPr>
        <p:spPr>
          <a:xfrm>
            <a:off x="706240" y="1598443"/>
            <a:ext cx="5389760" cy="4160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Vérification du Nonce (</a:t>
            </a:r>
            <a:r>
              <a:rPr lang="fr-FR" sz="1400" dirty="0" err="1"/>
              <a:t>Number</a:t>
            </a:r>
            <a:r>
              <a:rPr lang="fr-FR" sz="1400" dirty="0"/>
              <a:t> </a:t>
            </a:r>
            <a:r>
              <a:rPr lang="fr-FR" sz="1400" dirty="0" err="1"/>
              <a:t>Used</a:t>
            </a:r>
            <a:r>
              <a:rPr lang="fr-FR" sz="1400" dirty="0"/>
              <a:t> Once) de sécurité </a:t>
            </a:r>
            <a:r>
              <a:rPr lang="fr-FR" sz="1400" dirty="0">
                <a:sym typeface="Wingdings" panose="05000000000000000000" pitchFamily="2" charset="2"/>
              </a:rPr>
              <a:t></a:t>
            </a:r>
            <a:r>
              <a:rPr lang="fr-FR" sz="1400" dirty="0"/>
              <a:t> protège contre les CSRF (Cross-Site </a:t>
            </a:r>
            <a:r>
              <a:rPr lang="fr-FR" sz="1400" dirty="0" err="1"/>
              <a:t>Request</a:t>
            </a:r>
            <a:r>
              <a:rPr lang="fr-FR" sz="1400" dirty="0"/>
              <a:t> </a:t>
            </a:r>
            <a:r>
              <a:rPr lang="fr-FR" sz="1400" dirty="0" err="1"/>
              <a:t>Forgery</a:t>
            </a:r>
            <a:r>
              <a:rPr lang="fr-FR" sz="1400" dirty="0"/>
              <a:t>),</a:t>
            </a:r>
          </a:p>
          <a:p>
            <a:r>
              <a:rPr lang="fr-FR" sz="1400" dirty="0"/>
              <a:t>Honey anti-spam </a:t>
            </a:r>
            <a:r>
              <a:rPr lang="fr-FR" sz="1400" dirty="0">
                <a:sym typeface="Wingdings" panose="05000000000000000000" pitchFamily="2" charset="2"/>
              </a:rPr>
              <a:t></a:t>
            </a:r>
            <a:r>
              <a:rPr lang="fr-FR" sz="1400" dirty="0"/>
              <a:t> permet de voir les tentatives robot,</a:t>
            </a:r>
          </a:p>
          <a:p>
            <a:r>
              <a:rPr lang="fr-FR" sz="1400" dirty="0"/>
              <a:t>Nettoyage des données pour chaque champs remplis,</a:t>
            </a:r>
          </a:p>
          <a:p>
            <a:r>
              <a:rPr lang="fr-FR" sz="1400" dirty="0"/>
              <a:t>Validation renforcée de l’email </a:t>
            </a:r>
            <a:r>
              <a:rPr lang="fr-FR" sz="1400" dirty="0">
                <a:sym typeface="Wingdings" panose="05000000000000000000" pitchFamily="2" charset="2"/>
              </a:rPr>
              <a:t> v</a:t>
            </a:r>
            <a:r>
              <a:rPr lang="fr-FR" sz="1400" dirty="0"/>
              <a:t>alide le format email et s’il est réel,</a:t>
            </a:r>
          </a:p>
          <a:p>
            <a:r>
              <a:rPr lang="fr-FR" sz="1400" dirty="0"/>
              <a:t>Protection contre les soumissions multiples </a:t>
            </a:r>
            <a:r>
              <a:rPr lang="fr-FR" sz="1400" dirty="0">
                <a:sym typeface="Wingdings" panose="05000000000000000000" pitchFamily="2" charset="2"/>
              </a:rPr>
              <a:t></a:t>
            </a:r>
            <a:r>
              <a:rPr lang="fr-FR" sz="1400" dirty="0"/>
              <a:t> vérifié si le même email a envoyé un avis,</a:t>
            </a:r>
          </a:p>
          <a:p>
            <a:r>
              <a:rPr lang="fr-FR" sz="1400" dirty="0"/>
              <a:t>Validation des champs obligatoires </a:t>
            </a:r>
            <a:r>
              <a:rPr lang="fr-FR" sz="1400" dirty="0">
                <a:sym typeface="Wingdings" panose="05000000000000000000" pitchFamily="2" charset="2"/>
              </a:rPr>
              <a:t></a:t>
            </a:r>
            <a:r>
              <a:rPr lang="fr-FR" sz="1400" dirty="0"/>
              <a:t> on s’assure que les champs requis sont remplis,</a:t>
            </a:r>
          </a:p>
          <a:p>
            <a:r>
              <a:rPr lang="fr-FR" sz="1400" dirty="0"/>
              <a:t>Redirection sécurisée </a:t>
            </a:r>
            <a:r>
              <a:rPr lang="fr-FR" sz="1400" dirty="0">
                <a:sym typeface="Wingdings" panose="05000000000000000000" pitchFamily="2" charset="2"/>
              </a:rPr>
              <a:t></a:t>
            </a:r>
            <a:r>
              <a:rPr lang="fr-FR" sz="1400" dirty="0"/>
              <a:t> vérifie que l’URL est sur le même site.</a:t>
            </a:r>
          </a:p>
          <a:p>
            <a:pPr marL="0" indent="0" algn="ctr">
              <a:buNone/>
            </a:pPr>
            <a:r>
              <a:rPr lang="fr-FR" dirty="0"/>
              <a:t>Avis enregistré dans la base de donnée et à valider par l’admin. </a:t>
            </a:r>
          </a:p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E7EBAE-7D5F-6DF6-E10A-EB1B9C473A9E}"/>
              </a:ext>
            </a:extLst>
          </p:cNvPr>
          <p:cNvSpPr txBox="1">
            <a:spLocks/>
          </p:cNvSpPr>
          <p:nvPr/>
        </p:nvSpPr>
        <p:spPr>
          <a:xfrm>
            <a:off x="2029714" y="6052206"/>
            <a:ext cx="3733593" cy="377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fr-FR" sz="1500" dirty="0"/>
              <a:t>Annexe n°5 Page 65 – Rapport de Stage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E6BEF82-3AFA-A779-5C5D-54B2461D2BFC}"/>
              </a:ext>
            </a:extLst>
          </p:cNvPr>
          <p:cNvSpPr txBox="1"/>
          <p:nvPr/>
        </p:nvSpPr>
        <p:spPr>
          <a:xfrm>
            <a:off x="444722" y="6248400"/>
            <a:ext cx="453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615299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D3F9EC-2F6E-7D1A-5490-7F6EA6869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14" y="240268"/>
            <a:ext cx="9268924" cy="1003540"/>
          </a:xfrm>
        </p:spPr>
        <p:txBody>
          <a:bodyPr>
            <a:normAutofit fontScale="90000"/>
          </a:bodyPr>
          <a:lstStyle/>
          <a:p>
            <a:r>
              <a:rPr lang="fr-FR" dirty="0"/>
              <a:t>Déploiement CI/CD </a:t>
            </a:r>
            <a:r>
              <a:rPr lang="fr-FR" sz="2200" dirty="0"/>
              <a:t>(</a:t>
            </a:r>
            <a:r>
              <a:rPr lang="fr-FR" sz="2200" dirty="0" err="1"/>
              <a:t>Continuous</a:t>
            </a:r>
            <a:r>
              <a:rPr lang="fr-FR" sz="2200" dirty="0"/>
              <a:t> </a:t>
            </a:r>
            <a:r>
              <a:rPr lang="fr-FR" sz="2200" dirty="0" err="1"/>
              <a:t>Integration</a:t>
            </a:r>
            <a:r>
              <a:rPr lang="fr-FR" sz="2200" dirty="0"/>
              <a:t>/</a:t>
            </a:r>
            <a:r>
              <a:rPr lang="fr-FR" sz="2200" dirty="0" err="1"/>
              <a:t>Continuous</a:t>
            </a:r>
            <a:r>
              <a:rPr lang="fr-FR" sz="2200" dirty="0"/>
              <a:t> Delivery) </a:t>
            </a:r>
            <a:r>
              <a:rPr lang="fr-FR" dirty="0"/>
              <a:t>et Documentation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54E654-3356-F72E-C869-B77211CE90A4}"/>
              </a:ext>
            </a:extLst>
          </p:cNvPr>
          <p:cNvSpPr txBox="1">
            <a:spLocks/>
          </p:cNvSpPr>
          <p:nvPr/>
        </p:nvSpPr>
        <p:spPr>
          <a:xfrm>
            <a:off x="585274" y="1537106"/>
            <a:ext cx="4487013" cy="450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400" dirty="0"/>
              <a:t>Automatiser les déploiements vers O2Switch.</a:t>
            </a:r>
            <a:endParaRPr lang="fr-FR" sz="1400" dirty="0">
              <a:sym typeface="Wingdings" panose="05000000000000000000" pitchFamily="2" charset="2"/>
            </a:endParaRPr>
          </a:p>
          <a:p>
            <a:r>
              <a:rPr lang="fr-FR" sz="1400" dirty="0"/>
              <a:t>Branches Git : `main` </a:t>
            </a:r>
            <a:r>
              <a:rPr lang="fr-FR" sz="1400" dirty="0">
                <a:sym typeface="Wingdings" panose="05000000000000000000" pitchFamily="2" charset="2"/>
              </a:rPr>
              <a:t> production &amp; `</a:t>
            </a:r>
            <a:r>
              <a:rPr lang="fr-FR" sz="1400">
                <a:sym typeface="Wingdings" panose="05000000000000000000" pitchFamily="2" charset="2"/>
              </a:rPr>
              <a:t>development` </a:t>
            </a:r>
            <a:r>
              <a:rPr lang="fr-FR" sz="1400" dirty="0">
                <a:sym typeface="Wingdings" panose="05000000000000000000" pitchFamily="2" charset="2"/>
              </a:rPr>
              <a:t> développement</a:t>
            </a:r>
            <a:r>
              <a:rPr lang="fr-FR" sz="1400" dirty="0"/>
              <a:t>,</a:t>
            </a:r>
          </a:p>
          <a:p>
            <a:r>
              <a:rPr lang="fr-FR" sz="1400" dirty="0"/>
              <a:t>Workflow GitHub Actions : fichier .</a:t>
            </a:r>
            <a:r>
              <a:rPr lang="fr-FR" sz="1400" dirty="0" err="1"/>
              <a:t>yml</a:t>
            </a:r>
            <a:endParaRPr lang="fr-FR" sz="1400" dirty="0"/>
          </a:p>
          <a:p>
            <a:pPr lvl="1"/>
            <a:r>
              <a:rPr lang="fr-FR" sz="1200" dirty="0"/>
              <a:t>Automatique,</a:t>
            </a:r>
          </a:p>
          <a:p>
            <a:pPr lvl="1"/>
            <a:r>
              <a:rPr lang="fr-FR" sz="1200" dirty="0"/>
              <a:t>Sécurisé.</a:t>
            </a:r>
          </a:p>
          <a:p>
            <a:r>
              <a:rPr lang="fr-FR" sz="1400" dirty="0"/>
              <a:t>Configuration Sécurisée :</a:t>
            </a:r>
          </a:p>
          <a:p>
            <a:pPr lvl="1"/>
            <a:r>
              <a:rPr lang="fr-FR" sz="1200" dirty="0">
                <a:sym typeface="Wingdings" panose="05000000000000000000" pitchFamily="2" charset="2"/>
              </a:rPr>
              <a:t>Création compte FTP avec permissions restreintes,</a:t>
            </a:r>
          </a:p>
          <a:p>
            <a:pPr lvl="1"/>
            <a:r>
              <a:rPr lang="fr-FR" sz="1200" dirty="0">
                <a:sym typeface="Wingdings" panose="05000000000000000000" pitchFamily="2" charset="2"/>
              </a:rPr>
              <a:t>Secrets chiffrés dans GitHub Actions.</a:t>
            </a:r>
          </a:p>
          <a:p>
            <a:r>
              <a:rPr lang="fr-FR" sz="1400" dirty="0">
                <a:sym typeface="Wingdings" panose="05000000000000000000" pitchFamily="2" charset="2"/>
              </a:rPr>
              <a:t>Utilisateur dédié créé dans le panel O2Switch avec permissions limitées au serveur.</a:t>
            </a:r>
          </a:p>
          <a:p>
            <a:r>
              <a:rPr lang="fr-FR" sz="1400" dirty="0"/>
              <a:t>Cloner le site en local vers Wordpress (extension All-in-One WP Migration),</a:t>
            </a:r>
          </a:p>
          <a:p>
            <a:r>
              <a:rPr lang="fr-FR" sz="1400" dirty="0"/>
              <a:t>README professionnel : Installation, Architecture &amp; Déploiement.</a:t>
            </a:r>
          </a:p>
        </p:txBody>
      </p:sp>
      <p:pic>
        <p:nvPicPr>
          <p:cNvPr id="4" name="Image 3" descr="Une image contenant texte, Police, ligne, nombre&#10;&#10;Le contenu généré par l’IA peut être incorrect.">
            <a:extLst>
              <a:ext uri="{FF2B5EF4-FFF2-40B4-BE49-F238E27FC236}">
                <a16:creationId xmlns:a16="http://schemas.microsoft.com/office/drawing/2014/main" id="{E9BBB42D-F2B4-4200-0139-C18E767EB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294" y="1537106"/>
            <a:ext cx="4196020" cy="1103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 descr="Une image contenant texte, capture d’écran, logiciel, nombre&#10;&#10;Le contenu généré par l’IA peut être incorrect.">
            <a:extLst>
              <a:ext uri="{FF2B5EF4-FFF2-40B4-BE49-F238E27FC236}">
                <a16:creationId xmlns:a16="http://schemas.microsoft.com/office/drawing/2014/main" id="{FC3A2C59-9B7E-9FFC-AF1B-D2497529C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831" y="3170172"/>
            <a:ext cx="4870946" cy="2604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2DAEF4C-11E8-752C-A3FD-739708EF645E}"/>
              </a:ext>
            </a:extLst>
          </p:cNvPr>
          <p:cNvSpPr txBox="1"/>
          <p:nvPr/>
        </p:nvSpPr>
        <p:spPr>
          <a:xfrm>
            <a:off x="444722" y="6248400"/>
            <a:ext cx="453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820043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4E9ACF-09EA-8424-21A3-74241BC81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Contexte du Projet &amp; Cahier des Charges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F390FE-625E-723D-577C-0DFB6EC9E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880773"/>
          </a:xfrm>
        </p:spPr>
        <p:txBody>
          <a:bodyPr/>
          <a:lstStyle/>
          <a:p>
            <a:r>
              <a:rPr lang="fr-FR" u="sng" dirty="0"/>
              <a:t>Besoins initiaux : </a:t>
            </a:r>
          </a:p>
          <a:p>
            <a:pPr lvl="1"/>
            <a:r>
              <a:rPr lang="fr-FR" dirty="0"/>
              <a:t>Visibilité régionale et nationale,</a:t>
            </a:r>
          </a:p>
          <a:p>
            <a:pPr lvl="1"/>
            <a:r>
              <a:rPr lang="fr-FR" dirty="0"/>
              <a:t>Bon référencement, </a:t>
            </a:r>
          </a:p>
          <a:p>
            <a:pPr lvl="1"/>
            <a:r>
              <a:rPr lang="fr-FR" dirty="0"/>
              <a:t>Site vitrine professionnel, simple d’utilisation. </a:t>
            </a:r>
          </a:p>
          <a:p>
            <a:pPr marL="457200" lvl="1" indent="0">
              <a:buNone/>
            </a:pPr>
            <a:endParaRPr lang="fr-FR" dirty="0"/>
          </a:p>
          <a:p>
            <a:r>
              <a:rPr lang="fr-FR" u="sng" dirty="0"/>
              <a:t>Solutions apportées : </a:t>
            </a:r>
          </a:p>
          <a:p>
            <a:pPr lvl="1"/>
            <a:r>
              <a:rPr lang="fr-FR" dirty="0"/>
              <a:t>Thème Wordpress personnalisé,</a:t>
            </a:r>
          </a:p>
          <a:p>
            <a:pPr lvl="1"/>
            <a:r>
              <a:rPr lang="fr-FR" dirty="0"/>
              <a:t>Création de Custom Post Types,</a:t>
            </a:r>
          </a:p>
          <a:p>
            <a:pPr lvl="1"/>
            <a:r>
              <a:rPr lang="fr-FR" dirty="0"/>
              <a:t>Utilisation d’Advanced Custom Fields,</a:t>
            </a:r>
          </a:p>
          <a:p>
            <a:pPr lvl="1"/>
            <a:r>
              <a:rPr lang="fr-FR" dirty="0"/>
              <a:t>SEO optimisé.</a:t>
            </a:r>
          </a:p>
          <a:p>
            <a:pPr marL="457200" lvl="1" indent="0">
              <a:buNone/>
            </a:pP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7D8BD56-1F11-0C33-4F9A-CC58E2BAC251}"/>
              </a:ext>
            </a:extLst>
          </p:cNvPr>
          <p:cNvSpPr txBox="1"/>
          <p:nvPr/>
        </p:nvSpPr>
        <p:spPr>
          <a:xfrm>
            <a:off x="444723" y="6248400"/>
            <a:ext cx="232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41895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28B1948-01B6-7B62-5325-49F72A51E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808" y="473242"/>
            <a:ext cx="6467456" cy="1320800"/>
          </a:xfrm>
        </p:spPr>
        <p:txBody>
          <a:bodyPr/>
          <a:lstStyle/>
          <a:p>
            <a:r>
              <a:rPr lang="fr-FR" b="1" dirty="0"/>
              <a:t>CRUD </a:t>
            </a:r>
            <a:r>
              <a:rPr lang="fr-FR" sz="2500" b="1" dirty="0"/>
              <a:t>(</a:t>
            </a:r>
            <a:r>
              <a:rPr lang="fr-FR" sz="2500" b="1" dirty="0" err="1"/>
              <a:t>Create</a:t>
            </a:r>
            <a:r>
              <a:rPr lang="fr-FR" sz="2500" b="1" dirty="0"/>
              <a:t>, Read, Update, </a:t>
            </a:r>
            <a:r>
              <a:rPr lang="fr-FR" sz="2500" b="1" dirty="0" err="1"/>
              <a:t>Delete</a:t>
            </a:r>
            <a:r>
              <a:rPr lang="fr-FR" sz="2500" b="1" dirty="0"/>
              <a:t>) </a:t>
            </a:r>
            <a:r>
              <a:rPr lang="fr-FR" b="1" dirty="0"/>
              <a:t>– Ma Bibliothèque</a:t>
            </a:r>
          </a:p>
        </p:txBody>
      </p:sp>
      <p:pic>
        <p:nvPicPr>
          <p:cNvPr id="6" name="Image 5" descr="Une image contenant texte, capture d’écran, nombre, diagramme&#10;&#10;Le contenu généré par l’IA peut être incorrect.">
            <a:extLst>
              <a:ext uri="{FF2B5EF4-FFF2-40B4-BE49-F238E27FC236}">
                <a16:creationId xmlns:a16="http://schemas.microsoft.com/office/drawing/2014/main" id="{7A39EEE8-5D35-9C61-A5BD-54B07D1A37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31" t="7424" r="5053" b="5853"/>
          <a:stretch/>
        </p:blipFill>
        <p:spPr>
          <a:xfrm>
            <a:off x="5134468" y="1794042"/>
            <a:ext cx="5566611" cy="3922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9D9F05C2-7E1E-9EC3-6284-3B02291735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209270"/>
              </p:ext>
            </p:extLst>
          </p:nvPr>
        </p:nvGraphicFramePr>
        <p:xfrm>
          <a:off x="269775" y="2868331"/>
          <a:ext cx="4733547" cy="22910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86497">
                  <a:extLst>
                    <a:ext uri="{9D8B030D-6E8A-4147-A177-3AD203B41FA5}">
                      <a16:colId xmlns:a16="http://schemas.microsoft.com/office/drawing/2014/main" val="2855068334"/>
                    </a:ext>
                  </a:extLst>
                </a:gridCol>
                <a:gridCol w="1112807">
                  <a:extLst>
                    <a:ext uri="{9D8B030D-6E8A-4147-A177-3AD203B41FA5}">
                      <a16:colId xmlns:a16="http://schemas.microsoft.com/office/drawing/2014/main" val="2084174420"/>
                    </a:ext>
                  </a:extLst>
                </a:gridCol>
                <a:gridCol w="2234243">
                  <a:extLst>
                    <a:ext uri="{9D8B030D-6E8A-4147-A177-3AD203B41FA5}">
                      <a16:colId xmlns:a16="http://schemas.microsoft.com/office/drawing/2014/main" val="3941375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400" dirty="0"/>
                        <a:t>Relation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106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Livre </a:t>
                      </a:r>
                      <a:r>
                        <a:rPr lang="fr-FR" sz="120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200" dirty="0"/>
                        <a:t> Auteur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/>
                        <a:t>Many</a:t>
                      </a:r>
                      <a:r>
                        <a:rPr lang="fr-FR" sz="1200" dirty="0"/>
                        <a:t>-to-One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200" dirty="0"/>
                        <a:t>Chaque livre a </a:t>
                      </a:r>
                      <a:r>
                        <a:rPr lang="fr-FR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un</a:t>
                      </a:r>
                      <a:r>
                        <a:rPr lang="fr-FR" sz="1200" dirty="0"/>
                        <a:t> auteur, un auteur peut avoir </a:t>
                      </a:r>
                      <a:r>
                        <a:rPr lang="fr-FR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plusieurs</a:t>
                      </a:r>
                      <a:r>
                        <a:rPr lang="fr-FR" sz="1200" dirty="0"/>
                        <a:t> auteurs.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796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Livre </a:t>
                      </a:r>
                      <a:r>
                        <a:rPr lang="fr-FR" sz="1200" dirty="0">
                          <a:sym typeface="Wingdings" panose="05000000000000000000" pitchFamily="2" charset="2"/>
                        </a:rPr>
                        <a:t> Genre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/>
                        <a:t>Many</a:t>
                      </a:r>
                      <a:r>
                        <a:rPr lang="fr-FR" sz="1200" dirty="0"/>
                        <a:t>-to-One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Chaque livre a </a:t>
                      </a:r>
                      <a:r>
                        <a:rPr lang="fr-FR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un</a:t>
                      </a:r>
                      <a:r>
                        <a:rPr lang="fr-FR" sz="1200" b="0" dirty="0"/>
                        <a:t> genre, un genre peut avoir </a:t>
                      </a:r>
                      <a:r>
                        <a:rPr lang="fr-FR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plusieurs </a:t>
                      </a:r>
                      <a:r>
                        <a:rPr lang="fr-FR" sz="1200" b="0" dirty="0"/>
                        <a:t>livres.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9361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Livre </a:t>
                      </a:r>
                      <a:r>
                        <a:rPr lang="fr-FR" sz="1200" dirty="0">
                          <a:sym typeface="Wingdings" panose="05000000000000000000" pitchFamily="2" charset="2"/>
                        </a:rPr>
                        <a:t> Éditeur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/>
                        <a:t>Many</a:t>
                      </a:r>
                      <a:r>
                        <a:rPr lang="fr-FR" sz="1200" dirty="0"/>
                        <a:t>-to-One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Chaque livre a </a:t>
                      </a:r>
                      <a:r>
                        <a:rPr lang="fr-FR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un</a:t>
                      </a:r>
                      <a:r>
                        <a:rPr lang="fr-FR" sz="1200" b="1" dirty="0"/>
                        <a:t> </a:t>
                      </a:r>
                      <a:r>
                        <a:rPr lang="fr-FR" sz="1200" b="0" dirty="0"/>
                        <a:t>éditeur, un éditeur peut avoir </a:t>
                      </a:r>
                      <a:r>
                        <a:rPr lang="fr-FR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plusieurs</a:t>
                      </a:r>
                      <a:r>
                        <a:rPr lang="fr-FR" sz="1200" b="0" dirty="0"/>
                        <a:t> livres.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475478"/>
                  </a:ext>
                </a:extLst>
              </a:tr>
            </a:tbl>
          </a:graphicData>
        </a:graphic>
      </p:graphicFrame>
      <p:sp>
        <p:nvSpPr>
          <p:cNvPr id="12" name="Titre 1">
            <a:extLst>
              <a:ext uri="{FF2B5EF4-FFF2-40B4-BE49-F238E27FC236}">
                <a16:creationId xmlns:a16="http://schemas.microsoft.com/office/drawing/2014/main" id="{98197F53-9E75-1033-07C5-56AECD3B1B5F}"/>
              </a:ext>
            </a:extLst>
          </p:cNvPr>
          <p:cNvSpPr txBox="1">
            <a:spLocks/>
          </p:cNvSpPr>
          <p:nvPr/>
        </p:nvSpPr>
        <p:spPr>
          <a:xfrm>
            <a:off x="1922294" y="2110941"/>
            <a:ext cx="1428508" cy="4404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1800" b="1" u="sng" dirty="0">
                <a:solidFill>
                  <a:schemeClr val="accent2">
                    <a:lumMod val="75000"/>
                  </a:schemeClr>
                </a:solidFill>
              </a:rPr>
              <a:t>Relations :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2C57F89-8D2E-2093-E2FD-4387DEE14CF2}"/>
              </a:ext>
            </a:extLst>
          </p:cNvPr>
          <p:cNvSpPr txBox="1"/>
          <p:nvPr/>
        </p:nvSpPr>
        <p:spPr>
          <a:xfrm>
            <a:off x="444722" y="6248400"/>
            <a:ext cx="453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364012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1C18FF9C-4AE9-19D4-63F0-613AFC708701}"/>
              </a:ext>
            </a:extLst>
          </p:cNvPr>
          <p:cNvSpPr txBox="1">
            <a:spLocks/>
          </p:cNvSpPr>
          <p:nvPr/>
        </p:nvSpPr>
        <p:spPr>
          <a:xfrm>
            <a:off x="337272" y="504825"/>
            <a:ext cx="5389760" cy="364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Configuration de Base de Données avec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SQLite</a:t>
            </a:r>
          </a:p>
          <a:p>
            <a:r>
              <a:rPr lang="fr-FR" sz="1400" dirty="0"/>
              <a:t>Léger et autonome : aucun serveur séparé nécessaire,</a:t>
            </a:r>
          </a:p>
          <a:p>
            <a:r>
              <a:rPr lang="fr-FR" sz="1400" dirty="0"/>
              <a:t>Sans configuration : déploiement simplifié,</a:t>
            </a:r>
          </a:p>
          <a:p>
            <a:r>
              <a:rPr lang="fr-FR" sz="1400" dirty="0"/>
              <a:t>Fichier unique : facilite la sauvegarde et la portabilité,</a:t>
            </a:r>
          </a:p>
          <a:p>
            <a:r>
              <a:rPr lang="fr-FR" sz="1400" dirty="0"/>
              <a:t>Parfait pour petites/moyennes applications,</a:t>
            </a:r>
          </a:p>
          <a:p>
            <a:r>
              <a:rPr lang="fr-FR" sz="1400" dirty="0"/>
              <a:t>Implémentation (config/</a:t>
            </a:r>
            <a:r>
              <a:rPr lang="fr-FR" sz="1400" dirty="0" err="1"/>
              <a:t>database.php</a:t>
            </a:r>
            <a:r>
              <a:rPr lang="fr-FR" sz="1400" dirty="0"/>
              <a:t>),</a:t>
            </a:r>
          </a:p>
          <a:p>
            <a:r>
              <a:rPr lang="fr-FR" sz="1400" dirty="0"/>
              <a:t>Décision technique : </a:t>
            </a:r>
          </a:p>
          <a:p>
            <a:pPr lvl="2"/>
            <a:r>
              <a:rPr lang="fr-FR" sz="1000" dirty="0"/>
              <a:t>utilisation de PHP Data </a:t>
            </a:r>
            <a:r>
              <a:rPr lang="fr-FR" sz="1000" dirty="0" err="1"/>
              <a:t>Objects</a:t>
            </a:r>
            <a:r>
              <a:rPr lang="fr-FR" sz="1000" dirty="0"/>
              <a:t> (PDO) </a:t>
            </a:r>
            <a:r>
              <a:rPr lang="fr-FR" sz="1000" dirty="0">
                <a:sym typeface="Wingdings" panose="05000000000000000000" pitchFamily="2" charset="2"/>
              </a:rPr>
              <a:t> abstraction des données,</a:t>
            </a:r>
          </a:p>
          <a:p>
            <a:pPr lvl="2"/>
            <a:r>
              <a:rPr lang="fr-FR" sz="1000" dirty="0">
                <a:sym typeface="Wingdings" panose="05000000000000000000" pitchFamily="2" charset="2"/>
              </a:rPr>
              <a:t>configuration du mode ERRMODE_EXCEPTION  gestion robuste des erreurs,</a:t>
            </a:r>
          </a:p>
          <a:p>
            <a:pPr lvl="2"/>
            <a:r>
              <a:rPr lang="fr-FR" sz="1000" dirty="0"/>
              <a:t>chemin relatif pour portabilité entre environnements de développement.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C55D34E-920C-3DA8-645F-619334DF1A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658" y="4152149"/>
            <a:ext cx="4440555" cy="2138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DA7293E-3731-AD13-5451-F06C54543F94}"/>
              </a:ext>
            </a:extLst>
          </p:cNvPr>
          <p:cNvSpPr txBox="1"/>
          <p:nvPr/>
        </p:nvSpPr>
        <p:spPr>
          <a:xfrm>
            <a:off x="6006213" y="504825"/>
            <a:ext cx="3497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Structure de la Base de Données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53EA73B-B87C-3038-CF22-9490B00419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117" y="3613417"/>
            <a:ext cx="2520315" cy="3148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CC416AA0-6F88-8494-9749-7E6995B60D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213" y="932815"/>
            <a:ext cx="3540125" cy="2496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F07CAB4-3487-E5DE-17D7-E6EC75568928}"/>
              </a:ext>
            </a:extLst>
          </p:cNvPr>
          <p:cNvSpPr txBox="1"/>
          <p:nvPr/>
        </p:nvSpPr>
        <p:spPr>
          <a:xfrm>
            <a:off x="444722" y="6248400"/>
            <a:ext cx="453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597928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1C18FF9C-4AE9-19D4-63F0-613AFC708701}"/>
              </a:ext>
            </a:extLst>
          </p:cNvPr>
          <p:cNvSpPr txBox="1">
            <a:spLocks/>
          </p:cNvSpPr>
          <p:nvPr/>
        </p:nvSpPr>
        <p:spPr>
          <a:xfrm>
            <a:off x="4267589" y="2131843"/>
            <a:ext cx="4964642" cy="4390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Adaptation et architecture des APIs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1400" dirty="0"/>
              <a:t>Gestion des livres : </a:t>
            </a:r>
          </a:p>
          <a:p>
            <a:pPr lvl="2"/>
            <a:r>
              <a:rPr lang="fr-FR" sz="1000" dirty="0"/>
              <a:t>Ajouter un livre, </a:t>
            </a:r>
          </a:p>
          <a:p>
            <a:pPr lvl="2"/>
            <a:r>
              <a:rPr lang="fr-FR" sz="1000" dirty="0"/>
              <a:t>Récupérer un livre, </a:t>
            </a:r>
          </a:p>
          <a:p>
            <a:pPr lvl="2"/>
            <a:r>
              <a:rPr lang="fr-FR" sz="1000" dirty="0"/>
              <a:t>Récupérer le détail d’un livre,</a:t>
            </a:r>
          </a:p>
          <a:p>
            <a:pPr lvl="2"/>
            <a:r>
              <a:rPr lang="fr-FR" sz="1000" dirty="0"/>
              <a:t>Modifier un livre, </a:t>
            </a:r>
          </a:p>
          <a:p>
            <a:pPr lvl="2"/>
            <a:r>
              <a:rPr lang="fr-FR" sz="1000" dirty="0"/>
              <a:t>Supprimer un livre.</a:t>
            </a:r>
          </a:p>
          <a:p>
            <a:r>
              <a:rPr lang="fr-FR" sz="1400" dirty="0"/>
              <a:t>Gestion des métadonnées :</a:t>
            </a:r>
          </a:p>
          <a:p>
            <a:pPr lvl="2"/>
            <a:r>
              <a:rPr lang="fr-FR" sz="1000" dirty="0"/>
              <a:t>Ajouter un auteur, un éditeur, un genre,</a:t>
            </a:r>
          </a:p>
          <a:p>
            <a:pPr lvl="2"/>
            <a:r>
              <a:rPr lang="fr-FR" sz="1000" dirty="0"/>
              <a:t>Récupérer un auteur, un éditeur, un genre.</a:t>
            </a:r>
          </a:p>
          <a:p>
            <a:r>
              <a:rPr lang="fr-FR" sz="1400" dirty="0"/>
              <a:t>Fonctionnalités avancées : </a:t>
            </a:r>
          </a:p>
          <a:p>
            <a:pPr lvl="2"/>
            <a:r>
              <a:rPr lang="fr-FR" sz="1000" dirty="0"/>
              <a:t>Moteur de recherche avancé selon multiple critères,</a:t>
            </a:r>
          </a:p>
          <a:p>
            <a:pPr lvl="2"/>
            <a:r>
              <a:rPr lang="fr-FR" sz="1000" dirty="0"/>
              <a:t>Filtrer selon le statut, le genre, </a:t>
            </a:r>
          </a:p>
          <a:p>
            <a:pPr lvl="2"/>
            <a:r>
              <a:rPr lang="fr-FR" sz="1000" dirty="0"/>
              <a:t>Service de génération de statistiques pour le tableau de bord. </a:t>
            </a:r>
          </a:p>
          <a:p>
            <a:pPr lvl="2"/>
            <a:endParaRPr lang="fr-FR" sz="10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DA7293E-3731-AD13-5451-F06C54543F94}"/>
              </a:ext>
            </a:extLst>
          </p:cNvPr>
          <p:cNvSpPr txBox="1"/>
          <p:nvPr/>
        </p:nvSpPr>
        <p:spPr>
          <a:xfrm>
            <a:off x="489674" y="477560"/>
            <a:ext cx="3881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Initialisation de la Base de Données </a:t>
            </a:r>
          </a:p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init_database.php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) </a:t>
            </a:r>
          </a:p>
        </p:txBody>
      </p:sp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F25CC652-BD3B-77E7-14B8-F65630C453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977" y="477560"/>
            <a:ext cx="3858729" cy="1425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550BBF01-38FE-443D-79A4-254B644A0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537" y="1283368"/>
            <a:ext cx="1868515" cy="51831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8F453CB-2A52-D6EC-BB94-8761C99DE63C}"/>
              </a:ext>
            </a:extLst>
          </p:cNvPr>
          <p:cNvSpPr txBox="1"/>
          <p:nvPr/>
        </p:nvSpPr>
        <p:spPr>
          <a:xfrm>
            <a:off x="444722" y="6248400"/>
            <a:ext cx="453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833779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1C18FF9C-4AE9-19D4-63F0-613AFC708701}"/>
              </a:ext>
            </a:extLst>
          </p:cNvPr>
          <p:cNvSpPr txBox="1">
            <a:spLocks/>
          </p:cNvSpPr>
          <p:nvPr/>
        </p:nvSpPr>
        <p:spPr>
          <a:xfrm>
            <a:off x="572907" y="1547396"/>
            <a:ext cx="4964642" cy="376320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Architecture API</a:t>
            </a:r>
          </a:p>
          <a:p>
            <a:pPr marL="0" indent="0">
              <a:buNone/>
            </a:pP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1400" u="sng" dirty="0"/>
              <a:t>Sécurité : </a:t>
            </a:r>
          </a:p>
          <a:p>
            <a:pPr marL="457200" lvl="1" indent="0">
              <a:buNone/>
            </a:pPr>
            <a:r>
              <a:rPr lang="fr-FR" sz="1200" dirty="0"/>
              <a:t>Utilisation des « </a:t>
            </a:r>
            <a:r>
              <a:rPr lang="fr-FR" sz="1200" dirty="0" err="1"/>
              <a:t>prepared</a:t>
            </a:r>
            <a:r>
              <a:rPr lang="fr-FR" sz="1200" dirty="0"/>
              <a:t> </a:t>
            </a:r>
            <a:r>
              <a:rPr lang="fr-FR" sz="1200" dirty="0" err="1"/>
              <a:t>statements</a:t>
            </a:r>
            <a:r>
              <a:rPr lang="fr-FR" sz="1200" dirty="0"/>
              <a:t> » avec « ? » pour prévenir les injections SQL,</a:t>
            </a:r>
          </a:p>
          <a:p>
            <a:r>
              <a:rPr lang="fr-FR" sz="1400" u="sng" dirty="0"/>
              <a:t>Performance :</a:t>
            </a:r>
          </a:p>
          <a:p>
            <a:pPr marL="457200" lvl="1" indent="0">
              <a:buNone/>
            </a:pPr>
            <a:r>
              <a:rPr lang="fr-FR" sz="1200" dirty="0"/>
              <a:t>Une seule requête </a:t>
            </a:r>
            <a:r>
              <a:rPr lang="fr-FR" sz="1200" dirty="0">
                <a:sym typeface="Wingdings" panose="05000000000000000000" pitchFamily="2" charset="2"/>
              </a:rPr>
              <a:t> meilleure performance avec JOIN.</a:t>
            </a:r>
            <a:endParaRPr lang="fr-FR" sz="1200" dirty="0"/>
          </a:p>
          <a:p>
            <a:r>
              <a:rPr lang="fr-FR" sz="1400" u="sng" dirty="0"/>
              <a:t>Gestion des erreurs : </a:t>
            </a:r>
          </a:p>
          <a:p>
            <a:pPr marL="457200" lvl="1" indent="0">
              <a:buNone/>
            </a:pPr>
            <a:r>
              <a:rPr lang="fr-FR" sz="1200" dirty="0"/>
              <a:t>Code HTTP approprié : 404 (Not </a:t>
            </a:r>
            <a:r>
              <a:rPr lang="fr-FR" sz="1200" dirty="0" err="1"/>
              <a:t>Found</a:t>
            </a:r>
            <a:r>
              <a:rPr lang="fr-FR" sz="1200" dirty="0"/>
              <a:t>), 500 (</a:t>
            </a:r>
            <a:r>
              <a:rPr lang="fr-FR" sz="1200" dirty="0" err="1"/>
              <a:t>Internal</a:t>
            </a:r>
            <a:r>
              <a:rPr lang="fr-FR" sz="1200" dirty="0"/>
              <a:t> Server </a:t>
            </a:r>
            <a:r>
              <a:rPr lang="fr-FR" sz="1200" dirty="0" err="1"/>
              <a:t>Error</a:t>
            </a:r>
            <a:r>
              <a:rPr lang="fr-FR" sz="1200" dirty="0"/>
              <a:t>).</a:t>
            </a:r>
          </a:p>
          <a:p>
            <a:r>
              <a:rPr lang="fr-FR" sz="1400" u="sng" dirty="0"/>
              <a:t>Format Standard : </a:t>
            </a:r>
          </a:p>
          <a:p>
            <a:pPr marL="457200" lvl="1" indent="0">
              <a:buNone/>
            </a:pPr>
            <a:r>
              <a:rPr lang="fr-FR" sz="1200" dirty="0"/>
              <a:t>Réponse en JSON pour le frontend (échanger des données entre applications).</a:t>
            </a:r>
          </a:p>
          <a:p>
            <a:pPr lvl="2"/>
            <a:endParaRPr lang="fr-FR" sz="10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A9101C-909A-79BF-1186-C9328EF7B8B8}"/>
              </a:ext>
            </a:extLst>
          </p:cNvPr>
          <p:cNvSpPr txBox="1"/>
          <p:nvPr/>
        </p:nvSpPr>
        <p:spPr>
          <a:xfrm>
            <a:off x="444722" y="6248400"/>
            <a:ext cx="453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23</a:t>
            </a:r>
          </a:p>
        </p:txBody>
      </p:sp>
      <p:pic>
        <p:nvPicPr>
          <p:cNvPr id="6" name="Image 5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361220D5-6700-2DDA-1CB4-08CB06411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460" y="1042766"/>
            <a:ext cx="5279751" cy="477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99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1C18FF9C-4AE9-19D4-63F0-613AFC708701}"/>
              </a:ext>
            </a:extLst>
          </p:cNvPr>
          <p:cNvSpPr txBox="1">
            <a:spLocks/>
          </p:cNvSpPr>
          <p:nvPr/>
        </p:nvSpPr>
        <p:spPr>
          <a:xfrm>
            <a:off x="510710" y="387159"/>
            <a:ext cx="6028114" cy="5884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Architecture de l’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auto-complétion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intelligente</a:t>
            </a:r>
            <a:endParaRPr lang="fr-FR" sz="15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1400" dirty="0"/>
              <a:t>Configuration API </a:t>
            </a:r>
            <a:r>
              <a:rPr lang="fr-FR" sz="1400" dirty="0">
                <a:sym typeface="Wingdings" panose="05000000000000000000" pitchFamily="2" charset="2"/>
              </a:rPr>
              <a:t> API REST avec CORS pour frontend,</a:t>
            </a:r>
            <a:endParaRPr lang="fr-FR" sz="1400" dirty="0"/>
          </a:p>
          <a:p>
            <a:r>
              <a:rPr lang="fr-FR" sz="1400" dirty="0"/>
              <a:t>Double recherche Google Books pour toujours garantir un résultat :</a:t>
            </a:r>
          </a:p>
          <a:p>
            <a:pPr lvl="2"/>
            <a:r>
              <a:rPr lang="fr-FR" sz="1000" dirty="0"/>
              <a:t>1</a:t>
            </a:r>
            <a:r>
              <a:rPr lang="fr-FR" sz="1000" baseline="30000" dirty="0"/>
              <a:t>ère</a:t>
            </a:r>
            <a:r>
              <a:rPr lang="fr-FR" sz="1000" dirty="0"/>
              <a:t> tentative : Recherche précise avec titre et auteur du livre (précis mais peu de résultat),</a:t>
            </a:r>
          </a:p>
          <a:p>
            <a:pPr lvl="2"/>
            <a:r>
              <a:rPr lang="fr-FR" sz="1000" dirty="0"/>
              <a:t>2</a:t>
            </a:r>
            <a:r>
              <a:rPr lang="fr-FR" sz="1000" baseline="30000" dirty="0"/>
              <a:t>ème</a:t>
            </a:r>
            <a:r>
              <a:rPr lang="fr-FR" sz="1000" dirty="0"/>
              <a:t> tentative : </a:t>
            </a:r>
            <a:r>
              <a:rPr lang="fr-FR" sz="1000" dirty="0" err="1"/>
              <a:t>Fallback</a:t>
            </a:r>
            <a:r>
              <a:rPr lang="fr-FR" sz="1000" dirty="0"/>
              <a:t> large, cherche de façon plus large (moins précis mais toujours un résultat).</a:t>
            </a:r>
          </a:p>
          <a:p>
            <a:r>
              <a:rPr lang="fr-FR" sz="1400" dirty="0"/>
              <a:t>Algorithme de </a:t>
            </a:r>
            <a:r>
              <a:rPr lang="fr-FR" sz="1400" dirty="0" err="1"/>
              <a:t>Scoring</a:t>
            </a:r>
            <a:r>
              <a:rPr lang="fr-FR" sz="1400" dirty="0"/>
              <a:t> </a:t>
            </a:r>
            <a:r>
              <a:rPr lang="fr-FR" sz="1400" dirty="0">
                <a:sym typeface="Wingdings" panose="05000000000000000000" pitchFamily="2" charset="2"/>
              </a:rPr>
              <a:t> Système de points intelligent pour choisir </a:t>
            </a:r>
            <a:r>
              <a:rPr lang="fr-FR" sz="1400" b="1" dirty="0">
                <a:sym typeface="Wingdings" panose="05000000000000000000" pitchFamily="2" charset="2"/>
              </a:rPr>
              <a:t>LE</a:t>
            </a:r>
            <a:r>
              <a:rPr lang="fr-FR" sz="1400" dirty="0">
                <a:sym typeface="Wingdings" panose="05000000000000000000" pitchFamily="2" charset="2"/>
              </a:rPr>
              <a:t> bon livre,</a:t>
            </a:r>
            <a:endParaRPr lang="fr-FR" sz="1400" dirty="0"/>
          </a:p>
          <a:p>
            <a:pPr lvl="2"/>
            <a:r>
              <a:rPr lang="fr-FR" sz="1000" dirty="0"/>
              <a:t>Noter chaque livre (0-100 points) </a:t>
            </a:r>
            <a:r>
              <a:rPr lang="fr-FR" sz="1000" dirty="0">
                <a:sym typeface="Wingdings" panose="05000000000000000000" pitchFamily="2" charset="2"/>
              </a:rPr>
              <a:t> Prendre le meilleur,</a:t>
            </a:r>
            <a:endParaRPr lang="fr-FR" sz="1000" dirty="0"/>
          </a:p>
          <a:p>
            <a:pPr lvl="2"/>
            <a:r>
              <a:rPr lang="fr-FR" sz="1000" dirty="0"/>
              <a:t>Collecte les candidats </a:t>
            </a:r>
            <a:r>
              <a:rPr lang="fr-FR" sz="1000" dirty="0">
                <a:sym typeface="Wingdings" panose="05000000000000000000" pitchFamily="2" charset="2"/>
              </a:rPr>
              <a:t></a:t>
            </a:r>
            <a:r>
              <a:rPr lang="fr-FR" sz="1000" dirty="0"/>
              <a:t> Note chaque candidat </a:t>
            </a:r>
            <a:r>
              <a:rPr lang="fr-FR" sz="1000" dirty="0">
                <a:sym typeface="Wingdings" panose="05000000000000000000" pitchFamily="2" charset="2"/>
              </a:rPr>
              <a:t> Sélection du meilleur résultat.</a:t>
            </a:r>
            <a:endParaRPr lang="fr-FR" sz="1000" dirty="0"/>
          </a:p>
          <a:p>
            <a:r>
              <a:rPr lang="fr-FR" sz="1400" dirty="0">
                <a:sym typeface="Wingdings" panose="05000000000000000000" pitchFamily="2" charset="2"/>
              </a:rPr>
              <a:t>Extraction Optimale  Transformer en données propres et utiles :</a:t>
            </a:r>
          </a:p>
          <a:p>
            <a:pPr lvl="2"/>
            <a:r>
              <a:rPr lang="fr-FR" sz="1000" dirty="0">
                <a:sym typeface="Wingdings" panose="05000000000000000000" pitchFamily="2" charset="2"/>
              </a:rPr>
              <a:t>Extraction de l’ISBN 13 chiffres (nouveau format) ou 10 chiffres (ancien format),</a:t>
            </a:r>
          </a:p>
          <a:p>
            <a:pPr lvl="2"/>
            <a:r>
              <a:rPr lang="fr-FR" sz="1000" dirty="0">
                <a:sym typeface="Wingdings" panose="05000000000000000000" pitchFamily="2" charset="2"/>
              </a:rPr>
              <a:t>Amélioration des images,</a:t>
            </a:r>
          </a:p>
          <a:p>
            <a:pPr lvl="2"/>
            <a:r>
              <a:rPr lang="fr-FR" sz="1000" dirty="0">
                <a:sym typeface="Wingdings" panose="05000000000000000000" pitchFamily="2" charset="2"/>
              </a:rPr>
              <a:t>Standardisation des dates, </a:t>
            </a:r>
          </a:p>
          <a:p>
            <a:pPr lvl="2"/>
            <a:r>
              <a:rPr lang="fr-FR" sz="1000" dirty="0">
                <a:sym typeface="Wingdings" panose="05000000000000000000" pitchFamily="2" charset="2"/>
              </a:rPr>
              <a:t>Extraction des informations complètes  Extrait depuis Google Books  Validé  Nettoyé  Optimisé.</a:t>
            </a:r>
            <a:endParaRPr lang="fr-FR" sz="1000" dirty="0"/>
          </a:p>
          <a:p>
            <a:r>
              <a:rPr lang="fr-FR" sz="1400" dirty="0"/>
              <a:t>Réponse Structurée </a:t>
            </a:r>
            <a:r>
              <a:rPr lang="fr-FR" sz="1400" dirty="0">
                <a:sym typeface="Wingdings" panose="05000000000000000000" pitchFamily="2" charset="2"/>
              </a:rPr>
              <a:t> Format JSON standardisé et complète, </a:t>
            </a:r>
          </a:p>
          <a:p>
            <a:r>
              <a:rPr lang="fr-FR" sz="1400" dirty="0">
                <a:sym typeface="Wingdings" panose="05000000000000000000" pitchFamily="2" charset="2"/>
              </a:rPr>
              <a:t>Ajout d’un bouton en HTML/CSS pour activer l’affichage du résultat.</a:t>
            </a:r>
            <a:endParaRPr lang="fr-FR" sz="1000" dirty="0"/>
          </a:p>
          <a:p>
            <a:pPr lvl="2"/>
            <a:endParaRPr lang="fr-FR" sz="1000" dirty="0"/>
          </a:p>
        </p:txBody>
      </p:sp>
      <p:pic>
        <p:nvPicPr>
          <p:cNvPr id="5" name="Image 4" descr="Une image contenant texte, capture d’écran, document&#10;&#10;Le contenu généré par l’IA peut être incorrect.">
            <a:extLst>
              <a:ext uri="{FF2B5EF4-FFF2-40B4-BE49-F238E27FC236}">
                <a16:creationId xmlns:a16="http://schemas.microsoft.com/office/drawing/2014/main" id="{8C2B3321-6E4E-4320-FF95-4647395E6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389" y="387159"/>
            <a:ext cx="4591226" cy="5884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82FDAFF-021D-2E83-F7B8-074E9BA4414E}"/>
              </a:ext>
            </a:extLst>
          </p:cNvPr>
          <p:cNvSpPr txBox="1"/>
          <p:nvPr/>
        </p:nvSpPr>
        <p:spPr>
          <a:xfrm>
            <a:off x="444722" y="6248400"/>
            <a:ext cx="453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4204330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30EA001-A8CF-AFD3-7CFA-BD9346E25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39" y="336883"/>
            <a:ext cx="3036413" cy="713874"/>
          </a:xfrm>
        </p:spPr>
        <p:txBody>
          <a:bodyPr/>
          <a:lstStyle/>
          <a:p>
            <a:r>
              <a:rPr lang="fr-FR" b="1" dirty="0"/>
              <a:t>CONCLUSION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7E518A9-1D29-C538-1592-DC15C1C33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539" y="1475874"/>
            <a:ext cx="4916905" cy="2245895"/>
          </a:xfrm>
        </p:spPr>
        <p:txBody>
          <a:bodyPr>
            <a:normAutofit/>
          </a:bodyPr>
          <a:lstStyle/>
          <a:p>
            <a:r>
              <a:rPr lang="fr-FR" dirty="0"/>
              <a:t>Réalisation et structuration d’un projet complet en autonomie :</a:t>
            </a:r>
          </a:p>
          <a:p>
            <a:pPr lvl="2"/>
            <a:r>
              <a:rPr lang="fr-FR" dirty="0"/>
              <a:t>Création d’un Thème WordPress sur mesure, </a:t>
            </a:r>
            <a:endParaRPr lang="fr-FR" b="0" i="0" dirty="0">
              <a:solidFill>
                <a:srgbClr val="F9FAFB"/>
              </a:solidFill>
              <a:effectLst/>
              <a:latin typeface="quote-cjk-patch"/>
            </a:endParaRPr>
          </a:p>
          <a:p>
            <a:pPr lvl="2"/>
            <a:r>
              <a:rPr lang="fr-FR" dirty="0"/>
              <a:t>Développement d’API,</a:t>
            </a:r>
          </a:p>
          <a:p>
            <a:pPr lvl="2"/>
            <a:r>
              <a:rPr lang="fr-FR" dirty="0"/>
              <a:t>Gestion de Contenu Dynamique, </a:t>
            </a:r>
          </a:p>
          <a:p>
            <a:pPr lvl="2"/>
            <a:r>
              <a:rPr lang="fr-FR" dirty="0"/>
              <a:t>Mise en place d’un Déploiement Automatisé.</a:t>
            </a:r>
          </a:p>
        </p:txBody>
      </p:sp>
      <p:sp>
        <p:nvSpPr>
          <p:cNvPr id="2" name="Espace réservé du contenu 3">
            <a:extLst>
              <a:ext uri="{FF2B5EF4-FFF2-40B4-BE49-F238E27FC236}">
                <a16:creationId xmlns:a16="http://schemas.microsoft.com/office/drawing/2014/main" id="{6C995143-C5C6-760E-057E-BF2576D9619A}"/>
              </a:ext>
            </a:extLst>
          </p:cNvPr>
          <p:cNvSpPr txBox="1">
            <a:spLocks/>
          </p:cNvSpPr>
          <p:nvPr/>
        </p:nvSpPr>
        <p:spPr>
          <a:xfrm>
            <a:off x="4609876" y="3866146"/>
            <a:ext cx="4916905" cy="1957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Projets Futures &amp; Aspirations :</a:t>
            </a:r>
          </a:p>
          <a:p>
            <a:pPr lvl="2"/>
            <a:r>
              <a:rPr lang="fr-FR" dirty="0"/>
              <a:t>Projets personnels,</a:t>
            </a:r>
          </a:p>
          <a:p>
            <a:pPr lvl="2"/>
            <a:r>
              <a:rPr lang="fr-FR" dirty="0"/>
              <a:t>Continuer de renforcer les connaissances et d’apprendre,</a:t>
            </a:r>
          </a:p>
          <a:p>
            <a:pPr lvl="2"/>
            <a:r>
              <a:rPr lang="fr-FR" dirty="0"/>
              <a:t>Exploration IA, l’utilisation hybride WordPress et applications mobiles.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F665ABD-6E8C-94E2-2B02-856ACB7718D9}"/>
              </a:ext>
            </a:extLst>
          </p:cNvPr>
          <p:cNvSpPr txBox="1"/>
          <p:nvPr/>
        </p:nvSpPr>
        <p:spPr>
          <a:xfrm>
            <a:off x="444722" y="6248400"/>
            <a:ext cx="453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9281653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DBAE8738-9A26-B005-A27D-BDBC9BE86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927" y="205790"/>
            <a:ext cx="6446420" cy="644642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7C6AD6E-B44B-6CF6-6395-8A62B124FB45}"/>
              </a:ext>
            </a:extLst>
          </p:cNvPr>
          <p:cNvSpPr txBox="1"/>
          <p:nvPr/>
        </p:nvSpPr>
        <p:spPr>
          <a:xfrm>
            <a:off x="444722" y="6248400"/>
            <a:ext cx="453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867534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653448-11D0-6907-9A93-0B1628317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Développement </a:t>
            </a:r>
            <a:r>
              <a:rPr lang="fr-FR" b="1" dirty="0" err="1"/>
              <a:t>Front-End</a:t>
            </a:r>
            <a:endParaRPr lang="fr-FR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30A003-82CA-AC42-456C-CD901F8FA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Maquette avec l’utilisation de </a:t>
            </a:r>
            <a:r>
              <a:rPr lang="fr-FR" dirty="0" err="1"/>
              <a:t>Figma</a:t>
            </a:r>
            <a:r>
              <a:rPr lang="fr-FR" dirty="0"/>
              <a:t>,</a:t>
            </a:r>
          </a:p>
          <a:p>
            <a:endParaRPr lang="fr-FR" dirty="0"/>
          </a:p>
          <a:p>
            <a:r>
              <a:rPr lang="fr-FR" dirty="0"/>
              <a:t>Intégration Statique et Dynamique avec HTML, CSS et JavaScript.</a:t>
            </a:r>
          </a:p>
        </p:txBody>
      </p:sp>
      <p:pic>
        <p:nvPicPr>
          <p:cNvPr id="5" name="Image 4" descr="Une image contenant Caractère coloré, Graphique, cercle, créativité&#10;&#10;Le contenu généré par l’IA peut être incorrect.">
            <a:extLst>
              <a:ext uri="{FF2B5EF4-FFF2-40B4-BE49-F238E27FC236}">
                <a16:creationId xmlns:a16="http://schemas.microsoft.com/office/drawing/2014/main" id="{31305919-F2C9-3F08-8A35-7FC3B417D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583" y="4281021"/>
            <a:ext cx="1061193" cy="1072604"/>
          </a:xfrm>
          <a:prstGeom prst="rect">
            <a:avLst/>
          </a:prstGeom>
        </p:spPr>
      </p:pic>
      <p:pic>
        <p:nvPicPr>
          <p:cNvPr id="7" name="Image 6" descr="Une image contenant symbol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6032D9D8-A98C-8F2F-2F08-E1441310F4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064" t="11359" r="13544" b="8496"/>
          <a:stretch/>
        </p:blipFill>
        <p:spPr>
          <a:xfrm>
            <a:off x="5593755" y="4281021"/>
            <a:ext cx="1004489" cy="106783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B6CE961-34D0-49F8-5115-4D13726C94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577" t="10680" r="10140" b="9175"/>
          <a:stretch/>
        </p:blipFill>
        <p:spPr>
          <a:xfrm>
            <a:off x="3915169" y="4281021"/>
            <a:ext cx="1061193" cy="1072761"/>
          </a:xfrm>
          <a:prstGeom prst="rect">
            <a:avLst/>
          </a:prstGeom>
        </p:spPr>
      </p:pic>
      <p:pic>
        <p:nvPicPr>
          <p:cNvPr id="11" name="Image 10" descr="Une image contenant symbole, Police, Graphique&#10;&#10;Le contenu généré par l’IA peut être incorrect.">
            <a:extLst>
              <a:ext uri="{FF2B5EF4-FFF2-40B4-BE49-F238E27FC236}">
                <a16:creationId xmlns:a16="http://schemas.microsoft.com/office/drawing/2014/main" id="{9D421BBD-49AA-7B2E-40E4-A988CC886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5637" y="4281021"/>
            <a:ext cx="1067836" cy="106783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412E659-5EF0-8FBE-285F-7C9A49CC0C66}"/>
              </a:ext>
            </a:extLst>
          </p:cNvPr>
          <p:cNvSpPr txBox="1"/>
          <p:nvPr/>
        </p:nvSpPr>
        <p:spPr>
          <a:xfrm>
            <a:off x="444723" y="6248400"/>
            <a:ext cx="232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05237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FB74EBD-BF4C-9211-21A3-063F9A96A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06400"/>
            <a:ext cx="2394729" cy="726613"/>
          </a:xfrm>
        </p:spPr>
        <p:txBody>
          <a:bodyPr/>
          <a:lstStyle/>
          <a:p>
            <a:r>
              <a:rPr lang="fr-FR" b="1" dirty="0"/>
              <a:t>Maquette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E0401B86-94B9-1998-08EF-405285406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145752"/>
            <a:ext cx="3541740" cy="441787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Création du Design System :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3" name="Image 2" descr="Une image contenant texte, capture d’écran, logiciel, Logiciel multimédia&#10;&#10;Le contenu généré par l’IA peut être incorrect.">
            <a:extLst>
              <a:ext uri="{FF2B5EF4-FFF2-40B4-BE49-F238E27FC236}">
                <a16:creationId xmlns:a16="http://schemas.microsoft.com/office/drawing/2014/main" id="{E4662700-4136-754D-B509-2B9FA712AB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530" t="12276" r="17078" b="18278"/>
          <a:stretch/>
        </p:blipFill>
        <p:spPr>
          <a:xfrm>
            <a:off x="1952682" y="1587539"/>
            <a:ext cx="7480076" cy="4386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Espace réservé du contenu 4">
            <a:extLst>
              <a:ext uri="{FF2B5EF4-FFF2-40B4-BE49-F238E27FC236}">
                <a16:creationId xmlns:a16="http://schemas.microsoft.com/office/drawing/2014/main" id="{F1074637-11DF-A7ED-29CE-A6BA2D933F34}"/>
              </a:ext>
            </a:extLst>
          </p:cNvPr>
          <p:cNvSpPr txBox="1">
            <a:spLocks/>
          </p:cNvSpPr>
          <p:nvPr/>
        </p:nvSpPr>
        <p:spPr>
          <a:xfrm>
            <a:off x="1878264" y="6175945"/>
            <a:ext cx="3220898" cy="441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>
                <a:solidFill>
                  <a:schemeClr val="bg2">
                    <a:lumMod val="50000"/>
                  </a:schemeClr>
                </a:solidFill>
              </a:rPr>
              <a:t>Page 25 - Rapport de Stage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>
              <a:buFont typeface="Wingdings 3" charset="2"/>
              <a:buNone/>
            </a:pP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66EBCCD-65EA-7F4E-72F5-8A2B28D41702}"/>
              </a:ext>
            </a:extLst>
          </p:cNvPr>
          <p:cNvSpPr txBox="1"/>
          <p:nvPr/>
        </p:nvSpPr>
        <p:spPr>
          <a:xfrm>
            <a:off x="444723" y="6248400"/>
            <a:ext cx="232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19122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01BDD6-F9C8-1C67-8E52-21EF40E3C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417095"/>
            <a:ext cx="8596668" cy="5624267"/>
          </a:xfrm>
        </p:spPr>
        <p:txBody>
          <a:bodyPr/>
          <a:lstStyle/>
          <a:p>
            <a:r>
              <a:rPr lang="fr-FR" dirty="0"/>
              <a:t>Maquettes Desktop/Tablette/Mobile </a:t>
            </a:r>
          </a:p>
        </p:txBody>
      </p:sp>
      <p:pic>
        <p:nvPicPr>
          <p:cNvPr id="5" name="Image 4" descr="Une image contenant texte, capture d’écran, logiciel, Logiciel multimédia&#10;&#10;Le contenu généré par l’IA peut être incorrect.">
            <a:extLst>
              <a:ext uri="{FF2B5EF4-FFF2-40B4-BE49-F238E27FC236}">
                <a16:creationId xmlns:a16="http://schemas.microsoft.com/office/drawing/2014/main" id="{B154FF60-0602-817B-0AAC-BF9B89328C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3" t="3383" r="80010" b="1395"/>
          <a:stretch/>
        </p:blipFill>
        <p:spPr>
          <a:xfrm>
            <a:off x="1996007" y="930441"/>
            <a:ext cx="1229498" cy="4884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 descr="Une image contenant capture d’écran, texte, logiciel, Logiciel multimédia&#10;&#10;Le contenu généré par l’IA peut être incorrect.">
            <a:extLst>
              <a:ext uri="{FF2B5EF4-FFF2-40B4-BE49-F238E27FC236}">
                <a16:creationId xmlns:a16="http://schemas.microsoft.com/office/drawing/2014/main" id="{2E410854-B757-25F6-5D7B-75C9812FBB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685" t="1587" r="75955" b="42410"/>
          <a:stretch/>
        </p:blipFill>
        <p:spPr>
          <a:xfrm>
            <a:off x="6335391" y="411833"/>
            <a:ext cx="699971" cy="6182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9" descr="Une image contenant texte, capture d’écran, logiciel, Logiciel multimédia&#10;&#10;Le contenu généré par l’IA peut être incorrect.">
            <a:extLst>
              <a:ext uri="{FF2B5EF4-FFF2-40B4-BE49-F238E27FC236}">
                <a16:creationId xmlns:a16="http://schemas.microsoft.com/office/drawing/2014/main" id="{30EA085C-2C7C-26FD-0D8A-3987F8FF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807" t="3383" r="64676" b="34430"/>
          <a:stretch/>
        </p:blipFill>
        <p:spPr>
          <a:xfrm>
            <a:off x="3839136" y="930441"/>
            <a:ext cx="1882623" cy="4884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 11" descr="Une image contenant capture d’écran, texte, logiciel, Logiciel multimédia&#10;&#10;Le contenu généré par l’IA peut être incorrect.">
            <a:extLst>
              <a:ext uri="{FF2B5EF4-FFF2-40B4-BE49-F238E27FC236}">
                <a16:creationId xmlns:a16="http://schemas.microsoft.com/office/drawing/2014/main" id="{2F89EEEA-2023-E630-AE58-478DDC4620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685" t="57469" r="75955" b="6895"/>
          <a:stretch/>
        </p:blipFill>
        <p:spPr>
          <a:xfrm>
            <a:off x="7516258" y="411833"/>
            <a:ext cx="688814" cy="3871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12" descr="Une image contenant capture d’écran, texte, logiciel, Logiciel multimédia&#10;&#10;Le contenu généré par l’IA peut être incorrect.">
            <a:extLst>
              <a:ext uri="{FF2B5EF4-FFF2-40B4-BE49-F238E27FC236}">
                <a16:creationId xmlns:a16="http://schemas.microsoft.com/office/drawing/2014/main" id="{B33EDF11-5E12-CA15-381C-8B037EC7D2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862" t="1119" r="62778" b="34266"/>
          <a:stretch/>
        </p:blipFill>
        <p:spPr>
          <a:xfrm>
            <a:off x="8721793" y="337683"/>
            <a:ext cx="606686" cy="6182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D912B0A-139B-E86D-B810-AB47168375AA}"/>
              </a:ext>
            </a:extLst>
          </p:cNvPr>
          <p:cNvSpPr txBox="1"/>
          <p:nvPr/>
        </p:nvSpPr>
        <p:spPr>
          <a:xfrm>
            <a:off x="1587399" y="6294567"/>
            <a:ext cx="29930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>
                <a:solidFill>
                  <a:schemeClr val="bg2">
                    <a:lumMod val="50000"/>
                  </a:schemeClr>
                </a:solidFill>
              </a:rPr>
              <a:t>Page 28 et 30 - Rapport de Stage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9F76677-A8B3-74CF-3FB3-F676544ABC96}"/>
              </a:ext>
            </a:extLst>
          </p:cNvPr>
          <p:cNvSpPr txBox="1"/>
          <p:nvPr/>
        </p:nvSpPr>
        <p:spPr>
          <a:xfrm>
            <a:off x="444723" y="6248400"/>
            <a:ext cx="232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4819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C0A1CE-8840-C443-28F7-8CF21C613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69110"/>
            <a:ext cx="8596668" cy="737936"/>
          </a:xfrm>
        </p:spPr>
        <p:txBody>
          <a:bodyPr/>
          <a:lstStyle/>
          <a:p>
            <a:r>
              <a:rPr lang="fr-FR" b="1" dirty="0"/>
              <a:t>Intégration Statique et Dynamique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0E1E5E-2661-AADD-61CF-8E373B6F4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47537"/>
            <a:ext cx="2715571" cy="5157537"/>
          </a:xfrm>
        </p:spPr>
        <p:txBody>
          <a:bodyPr/>
          <a:lstStyle/>
          <a:p>
            <a:r>
              <a:rPr lang="fr-FR" dirty="0"/>
              <a:t>Hiérarchie du dossier 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8674BBF8-BFA7-2DF1-41D3-233B10590DFF}"/>
              </a:ext>
            </a:extLst>
          </p:cNvPr>
          <p:cNvSpPr txBox="1">
            <a:spLocks/>
          </p:cNvSpPr>
          <p:nvPr/>
        </p:nvSpPr>
        <p:spPr>
          <a:xfrm>
            <a:off x="3617882" y="1347536"/>
            <a:ext cx="5389760" cy="5157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Création header et </a:t>
            </a:r>
            <a:r>
              <a:rPr lang="fr-FR" dirty="0" err="1"/>
              <a:t>footer</a:t>
            </a:r>
            <a:r>
              <a:rPr lang="fr-FR" dirty="0"/>
              <a:t> en composants,</a:t>
            </a:r>
          </a:p>
          <a:p>
            <a:r>
              <a:rPr lang="fr-FR" dirty="0"/>
              <a:t>Création de chaque pages en html et en </a:t>
            </a:r>
            <a:r>
              <a:rPr lang="fr-FR" dirty="0" err="1"/>
              <a:t>css</a:t>
            </a:r>
            <a:r>
              <a:rPr lang="fr-FR" dirty="0"/>
              <a:t> :</a:t>
            </a:r>
          </a:p>
          <a:p>
            <a:pPr lvl="2"/>
            <a:r>
              <a:rPr lang="fr-FR" dirty="0"/>
              <a:t>Accueil,</a:t>
            </a:r>
          </a:p>
          <a:p>
            <a:pPr lvl="2"/>
            <a:r>
              <a:rPr lang="fr-FR" dirty="0"/>
              <a:t>Acheter,  </a:t>
            </a:r>
          </a:p>
          <a:p>
            <a:pPr lvl="2"/>
            <a:r>
              <a:rPr lang="fr-FR" dirty="0"/>
              <a:t>Vendre,</a:t>
            </a:r>
          </a:p>
          <a:p>
            <a:pPr lvl="2"/>
            <a:r>
              <a:rPr lang="fr-FR" dirty="0"/>
              <a:t>Page Produit, </a:t>
            </a:r>
          </a:p>
          <a:p>
            <a:pPr lvl="2"/>
            <a:r>
              <a:rPr lang="fr-FR" dirty="0"/>
              <a:t>À Propos,</a:t>
            </a:r>
          </a:p>
          <a:p>
            <a:pPr lvl="2"/>
            <a:r>
              <a:rPr lang="fr-FR" dirty="0"/>
              <a:t>Contact.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8" name="Image 7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BFE3F6C1-0332-7EAC-A82A-34E0D43CD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482" y="1827463"/>
            <a:ext cx="1494608" cy="4780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 11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166ECC70-5937-FDE2-7EAD-4DD411E2F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212" y="4217736"/>
            <a:ext cx="2714426" cy="1973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D3DEB457-7FB0-A305-5CF2-2DFBA0D8FD0B}"/>
              </a:ext>
            </a:extLst>
          </p:cNvPr>
          <p:cNvSpPr txBox="1">
            <a:spLocks/>
          </p:cNvSpPr>
          <p:nvPr/>
        </p:nvSpPr>
        <p:spPr>
          <a:xfrm>
            <a:off x="5923615" y="4959014"/>
            <a:ext cx="3677973" cy="490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Création d’un fichier reset.css</a:t>
            </a:r>
          </a:p>
          <a:p>
            <a:endParaRPr lang="fr-FR" dirty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1A032C67-18D5-EE4D-F2DB-E6896F0A7F07}"/>
              </a:ext>
            </a:extLst>
          </p:cNvPr>
          <p:cNvSpPr txBox="1">
            <a:spLocks/>
          </p:cNvSpPr>
          <p:nvPr/>
        </p:nvSpPr>
        <p:spPr>
          <a:xfrm>
            <a:off x="4354671" y="843880"/>
            <a:ext cx="1241994" cy="4404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1800" b="1" dirty="0">
                <a:solidFill>
                  <a:schemeClr val="accent2">
                    <a:lumMod val="75000"/>
                  </a:schemeClr>
                </a:solidFill>
              </a:rPr>
              <a:t>HTML/CSS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B4A858D-1B49-7BE5-D580-DDABC99A8D5C}"/>
              </a:ext>
            </a:extLst>
          </p:cNvPr>
          <p:cNvSpPr txBox="1"/>
          <p:nvPr/>
        </p:nvSpPr>
        <p:spPr>
          <a:xfrm>
            <a:off x="444723" y="6248400"/>
            <a:ext cx="232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90878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BF4B94-2B0A-ECD6-DABE-A2DF103DE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3290" y="356645"/>
            <a:ext cx="4071129" cy="875466"/>
          </a:xfrm>
        </p:spPr>
        <p:txBody>
          <a:bodyPr/>
          <a:lstStyle/>
          <a:p>
            <a:r>
              <a:rPr lang="fr-FR" dirty="0"/>
              <a:t>Animation CSS </a:t>
            </a:r>
          </a:p>
          <a:p>
            <a:pPr marL="0" indent="0">
              <a:buNone/>
            </a:pPr>
            <a:r>
              <a:rPr lang="fr-FR" dirty="0"/>
              <a:t>Carte 3D Section Services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6" name="Enregistrement de l'écran 2025-12-01 105655">
            <a:hlinkClick r:id="" action="ppaction://media"/>
            <a:extLst>
              <a:ext uri="{FF2B5EF4-FFF2-40B4-BE49-F238E27FC236}">
                <a16:creationId xmlns:a16="http://schemas.microsoft.com/office/drawing/2014/main" id="{70B98579-41AA-A80C-0EA8-C73F365ED3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6610" t="11359" r="6480" b="7437"/>
          <a:stretch/>
        </p:blipFill>
        <p:spPr>
          <a:xfrm>
            <a:off x="8270741" y="2579894"/>
            <a:ext cx="2927685" cy="21897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Enregistrement d’écran 7">
            <a:hlinkClick r:id="" action="ppaction://media"/>
            <a:extLst>
              <a:ext uri="{FF2B5EF4-FFF2-40B4-BE49-F238E27FC236}">
                <a16:creationId xmlns:a16="http://schemas.microsoft.com/office/drawing/2014/main" id="{4AB0F581-6CE2-5526-B53E-732378CE5B6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87862" y="5102336"/>
            <a:ext cx="3216275" cy="746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4CCD9AF7-C221-D40A-5482-339661FF9E4F}"/>
              </a:ext>
            </a:extLst>
          </p:cNvPr>
          <p:cNvSpPr txBox="1">
            <a:spLocks/>
          </p:cNvSpPr>
          <p:nvPr/>
        </p:nvSpPr>
        <p:spPr>
          <a:xfrm>
            <a:off x="4063387" y="4405956"/>
            <a:ext cx="4071129" cy="537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Animation sur les liens et boutons</a:t>
            </a:r>
          </a:p>
          <a:p>
            <a:pPr marL="0" indent="0">
              <a:buFont typeface="Wingdings 3" charset="2"/>
              <a:buNone/>
            </a:pPr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B3A69A2-3BDA-C9C3-6F45-AFB21F826C46}"/>
              </a:ext>
            </a:extLst>
          </p:cNvPr>
          <p:cNvSpPr txBox="1">
            <a:spLocks/>
          </p:cNvSpPr>
          <p:nvPr/>
        </p:nvSpPr>
        <p:spPr>
          <a:xfrm>
            <a:off x="513346" y="976412"/>
            <a:ext cx="4138863" cy="1973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Création d’un fichier variables.css pour :</a:t>
            </a:r>
          </a:p>
          <a:p>
            <a:pPr lvl="2"/>
            <a:r>
              <a:rPr lang="fr-FR" dirty="0"/>
              <a:t>Variables couleurs,</a:t>
            </a:r>
          </a:p>
          <a:p>
            <a:pPr lvl="2"/>
            <a:r>
              <a:rPr lang="fr-FR" dirty="0"/>
              <a:t>Typographies notées en commentaire avec modifications (page 36 Rapport de Stage).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12" name="Image 11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B1739307-99E0-ECE5-7E20-49313B17F5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089" y="3086904"/>
            <a:ext cx="3262394" cy="2227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795FFDD5-E507-93EE-2CAD-E4B83D8ADABF}"/>
              </a:ext>
            </a:extLst>
          </p:cNvPr>
          <p:cNvSpPr txBox="1">
            <a:spLocks/>
          </p:cNvSpPr>
          <p:nvPr/>
        </p:nvSpPr>
        <p:spPr>
          <a:xfrm>
            <a:off x="2154286" y="535922"/>
            <a:ext cx="1241994" cy="4404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1800" b="1" dirty="0">
                <a:solidFill>
                  <a:schemeClr val="accent2">
                    <a:lumMod val="75000"/>
                  </a:schemeClr>
                </a:solidFill>
              </a:rPr>
              <a:t>HTML/CSS</a:t>
            </a:r>
          </a:p>
        </p:txBody>
      </p:sp>
      <p:pic>
        <p:nvPicPr>
          <p:cNvPr id="4" name="Image 3" descr="Une image contenant texte, capture d’écran, logiciel, Système d’exploitation&#10;&#10;Le contenu généré par l’IA peut être incorrect.">
            <a:extLst>
              <a:ext uri="{FF2B5EF4-FFF2-40B4-BE49-F238E27FC236}">
                <a16:creationId xmlns:a16="http://schemas.microsoft.com/office/drawing/2014/main" id="{3D04D370-52D6-7E64-A60D-DADE7B80AB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1175" y="1293937"/>
            <a:ext cx="3197872" cy="272509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46432FB-DA16-8CE0-2217-23244762DB69}"/>
              </a:ext>
            </a:extLst>
          </p:cNvPr>
          <p:cNvSpPr txBox="1"/>
          <p:nvPr/>
        </p:nvSpPr>
        <p:spPr>
          <a:xfrm>
            <a:off x="444723" y="6248400"/>
            <a:ext cx="232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87643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AF726AE-B2EA-AAEC-3D85-E157EB33DF72}"/>
              </a:ext>
            </a:extLst>
          </p:cNvPr>
          <p:cNvSpPr txBox="1">
            <a:spLocks/>
          </p:cNvSpPr>
          <p:nvPr/>
        </p:nvSpPr>
        <p:spPr>
          <a:xfrm>
            <a:off x="4354671" y="843880"/>
            <a:ext cx="1428508" cy="4404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1800" b="1" dirty="0">
                <a:solidFill>
                  <a:schemeClr val="accent2">
                    <a:lumMod val="75000"/>
                  </a:schemeClr>
                </a:solidFill>
              </a:rPr>
              <a:t>JAVASCRIPT </a:t>
            </a:r>
          </a:p>
        </p:txBody>
      </p:sp>
      <p:pic>
        <p:nvPicPr>
          <p:cNvPr id="6" name="Image 5" descr="Une image contenant texte, carte, diagramme, atlas&#10;&#10;Le contenu généré par l’IA peut être incorrect.">
            <a:extLst>
              <a:ext uri="{FF2B5EF4-FFF2-40B4-BE49-F238E27FC236}">
                <a16:creationId xmlns:a16="http://schemas.microsoft.com/office/drawing/2014/main" id="{BF3E7499-2242-430D-8E2C-43590C4221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718" t="39952" r="8299" b="3741"/>
          <a:stretch/>
        </p:blipFill>
        <p:spPr>
          <a:xfrm>
            <a:off x="634171" y="3802981"/>
            <a:ext cx="4748103" cy="2309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Enregistrement d’écran 6">
            <a:hlinkClick r:id="" action="ppaction://media"/>
            <a:extLst>
              <a:ext uri="{FF2B5EF4-FFF2-40B4-BE49-F238E27FC236}">
                <a16:creationId xmlns:a16="http://schemas.microsoft.com/office/drawing/2014/main" id="{41B8226D-BC7B-BCAF-D65F-22300C96CB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4535" t="3867" r="4629" b="6237"/>
          <a:stretch/>
        </p:blipFill>
        <p:spPr>
          <a:xfrm>
            <a:off x="5783179" y="4062890"/>
            <a:ext cx="3214920" cy="22774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49D0360-106A-7E39-A23A-D8E9E8E54EB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797" r="1191" b="3395"/>
          <a:stretch/>
        </p:blipFill>
        <p:spPr>
          <a:xfrm>
            <a:off x="7366508" y="216281"/>
            <a:ext cx="3694116" cy="3762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962436B9-50F8-2AED-B8ED-65F3263F1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628" y="1284370"/>
            <a:ext cx="6220771" cy="2445418"/>
          </a:xfrm>
        </p:spPr>
        <p:txBody>
          <a:bodyPr>
            <a:normAutofit lnSpcReduction="10000"/>
          </a:bodyPr>
          <a:lstStyle/>
          <a:p>
            <a:r>
              <a:rPr lang="fr-FR" dirty="0"/>
              <a:t>Carrousels avec l’utilisation de </a:t>
            </a:r>
            <a:r>
              <a:rPr lang="fr-FR" b="1" dirty="0"/>
              <a:t>Swiper.js, </a:t>
            </a:r>
          </a:p>
          <a:p>
            <a:endParaRPr lang="fr-FR" dirty="0"/>
          </a:p>
          <a:p>
            <a:r>
              <a:rPr lang="fr-FR" dirty="0" err="1"/>
              <a:t>Map</a:t>
            </a:r>
            <a:r>
              <a:rPr lang="fr-FR" dirty="0"/>
              <a:t> </a:t>
            </a:r>
            <a:r>
              <a:rPr lang="fr-FR" dirty="0" err="1"/>
              <a:t>intéractive</a:t>
            </a:r>
            <a:r>
              <a:rPr lang="fr-FR" dirty="0"/>
              <a:t> sur les pages d’accueil et contact avec l’utilisation de </a:t>
            </a:r>
            <a:r>
              <a:rPr lang="fr-FR" b="1" dirty="0"/>
              <a:t>Leaflet.js,</a:t>
            </a:r>
          </a:p>
          <a:p>
            <a:endParaRPr lang="fr-FR" b="1" dirty="0"/>
          </a:p>
          <a:p>
            <a:r>
              <a:rPr lang="fr-FR" b="1" dirty="0"/>
              <a:t>API </a:t>
            </a:r>
            <a:r>
              <a:rPr lang="fr-FR" dirty="0"/>
              <a:t>personnalisée pour le simulateur de rachat de voiture.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557030D-6560-791A-7DA1-53B5429819B6}"/>
              </a:ext>
            </a:extLst>
          </p:cNvPr>
          <p:cNvSpPr txBox="1"/>
          <p:nvPr/>
        </p:nvSpPr>
        <p:spPr>
          <a:xfrm>
            <a:off x="444723" y="6248400"/>
            <a:ext cx="232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59219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C05027-27F2-DFA5-2192-A00B2A6FF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931" y="3623724"/>
            <a:ext cx="3886646" cy="14598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On retrouve les carrousels :</a:t>
            </a:r>
          </a:p>
          <a:p>
            <a:pPr lvl="2"/>
            <a:r>
              <a:rPr lang="fr-FR" dirty="0"/>
              <a:t>Page d’accueil,</a:t>
            </a:r>
          </a:p>
          <a:p>
            <a:pPr lvl="2"/>
            <a:r>
              <a:rPr lang="fr-FR" dirty="0"/>
              <a:t>Page acheter avec le catalogue,</a:t>
            </a:r>
          </a:p>
          <a:p>
            <a:pPr lvl="2"/>
            <a:r>
              <a:rPr lang="fr-FR" dirty="0"/>
              <a:t>Page produit.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4AF726AE-B2EA-AAEC-3D85-E157EB33DF72}"/>
              </a:ext>
            </a:extLst>
          </p:cNvPr>
          <p:cNvSpPr txBox="1">
            <a:spLocks/>
          </p:cNvSpPr>
          <p:nvPr/>
        </p:nvSpPr>
        <p:spPr>
          <a:xfrm>
            <a:off x="2054221" y="843880"/>
            <a:ext cx="1428508" cy="4404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1800" b="1" dirty="0">
                <a:solidFill>
                  <a:schemeClr val="accent2">
                    <a:lumMod val="75000"/>
                  </a:schemeClr>
                </a:solidFill>
              </a:rPr>
              <a:t>Swiper.js </a:t>
            </a:r>
          </a:p>
        </p:txBody>
      </p:sp>
      <p:pic>
        <p:nvPicPr>
          <p:cNvPr id="5" name="Image 4" descr="Une image contenant texte, capture d’écran, document, Police&#10;&#10;Le contenu généré par l’IA peut être incorrect.">
            <a:extLst>
              <a:ext uri="{FF2B5EF4-FFF2-40B4-BE49-F238E27FC236}">
                <a16:creationId xmlns:a16="http://schemas.microsoft.com/office/drawing/2014/main" id="{7E010143-66D1-82E0-ADB4-5ACCBBA45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2617" y="89115"/>
            <a:ext cx="5028623" cy="6247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2451D75C-AD30-8230-03B3-FF437799B09B}"/>
              </a:ext>
            </a:extLst>
          </p:cNvPr>
          <p:cNvSpPr txBox="1">
            <a:spLocks/>
          </p:cNvSpPr>
          <p:nvPr/>
        </p:nvSpPr>
        <p:spPr>
          <a:xfrm>
            <a:off x="966743" y="5959604"/>
            <a:ext cx="3602469" cy="377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fr-FR" sz="1500" dirty="0"/>
              <a:t>Annexe n°1 page 61 – Rapport de Stage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6CD171B-0B6F-85B8-4BD1-E9D7468636ED}"/>
              </a:ext>
            </a:extLst>
          </p:cNvPr>
          <p:cNvSpPr txBox="1">
            <a:spLocks/>
          </p:cNvSpPr>
          <p:nvPr/>
        </p:nvSpPr>
        <p:spPr>
          <a:xfrm>
            <a:off x="765931" y="1430445"/>
            <a:ext cx="3886646" cy="14598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fr-FR" dirty="0"/>
              <a:t>Choisi pour les carrousels : </a:t>
            </a:r>
          </a:p>
          <a:p>
            <a:pPr lvl="1"/>
            <a:r>
              <a:rPr lang="fr-FR" dirty="0"/>
              <a:t>performance optimisée,</a:t>
            </a:r>
          </a:p>
          <a:p>
            <a:pPr lvl="1"/>
            <a:r>
              <a:rPr lang="fr-FR" dirty="0"/>
              <a:t>expérience tactile native,</a:t>
            </a:r>
          </a:p>
          <a:p>
            <a:pPr lvl="1"/>
            <a:r>
              <a:rPr lang="fr-FR" dirty="0"/>
              <a:t>sans limitation ou coût.</a:t>
            </a:r>
          </a:p>
          <a:p>
            <a:pPr marL="0" indent="0">
              <a:buFont typeface="Wingdings 3" charset="2"/>
              <a:buNone/>
            </a:pP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6E8D04E-283A-D038-2A3F-6057553CD0EB}"/>
              </a:ext>
            </a:extLst>
          </p:cNvPr>
          <p:cNvSpPr txBox="1"/>
          <p:nvPr/>
        </p:nvSpPr>
        <p:spPr>
          <a:xfrm>
            <a:off x="444723" y="6248400"/>
            <a:ext cx="232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9092257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Personnalisé 7">
      <a:dk1>
        <a:sysClr val="windowText" lastClr="000000"/>
      </a:dk1>
      <a:lt1>
        <a:sysClr val="window" lastClr="FFFFFF"/>
      </a:lt1>
      <a:dk2>
        <a:srgbClr val="373545"/>
      </a:dk2>
      <a:lt2>
        <a:srgbClr val="D8D8D8"/>
      </a:lt2>
      <a:accent1>
        <a:srgbClr val="BD88D8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TM02900688[[fn=Facette]]</Template>
  <TotalTime>3466</TotalTime>
  <Words>1422</Words>
  <Application>Microsoft Office PowerPoint</Application>
  <PresentationFormat>Grand écran</PresentationFormat>
  <Paragraphs>248</Paragraphs>
  <Slides>26</Slides>
  <Notes>1</Notes>
  <HiddenSlides>0</HiddenSlides>
  <MMClips>3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3" baseType="lpstr">
      <vt:lpstr>quote-cjk-patch</vt:lpstr>
      <vt:lpstr>Aptos</vt:lpstr>
      <vt:lpstr>Arial</vt:lpstr>
      <vt:lpstr>Trebuchet MS</vt:lpstr>
      <vt:lpstr>Wingdings</vt:lpstr>
      <vt:lpstr>Wingdings 3</vt:lpstr>
      <vt:lpstr>Facette</vt:lpstr>
      <vt:lpstr>Site Vitrine  Meca’rs – Garage Automobile</vt:lpstr>
      <vt:lpstr>Contexte du Projet &amp; Cahier des Charges</vt:lpstr>
      <vt:lpstr>Développement Front-End</vt:lpstr>
      <vt:lpstr>Maquette</vt:lpstr>
      <vt:lpstr>Présentation PowerPoint</vt:lpstr>
      <vt:lpstr>Intégration Statique et Dynamique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Développement Back-End</vt:lpstr>
      <vt:lpstr>Thème Personnalisé Wordpress</vt:lpstr>
      <vt:lpstr>Functions.php</vt:lpstr>
      <vt:lpstr>Présentation PowerPoint</vt:lpstr>
      <vt:lpstr>Custom Post Types</vt:lpstr>
      <vt:lpstr>Custom Post Types</vt:lpstr>
      <vt:lpstr>Sécurités mises en place pour Avis-Clients </vt:lpstr>
      <vt:lpstr>Déploiement CI/CD (Continuous Integration/Continuous Delivery) et Documentation </vt:lpstr>
      <vt:lpstr>CRUD (Create, Read, Update, Delete) – Ma Bibliothèque</vt:lpstr>
      <vt:lpstr>Présentation PowerPoint</vt:lpstr>
      <vt:lpstr>Présentation PowerPoint</vt:lpstr>
      <vt:lpstr>Présentation PowerPoint</vt:lpstr>
      <vt:lpstr>Présentation PowerPoint</vt:lpstr>
      <vt:lpstr>CONCLUSION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Maylis Delaval</dc:creator>
  <cp:lastModifiedBy>Maylis Delaval</cp:lastModifiedBy>
  <cp:revision>87</cp:revision>
  <cp:lastPrinted>2025-12-10T07:45:54Z</cp:lastPrinted>
  <dcterms:created xsi:type="dcterms:W3CDTF">2025-11-25T10:27:48Z</dcterms:created>
  <dcterms:modified xsi:type="dcterms:W3CDTF">2025-12-11T08:21:10Z</dcterms:modified>
</cp:coreProperties>
</file>